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5"/>
  </p:notesMasterIdLst>
  <p:handoutMasterIdLst>
    <p:handoutMasterId r:id="rId6"/>
  </p:handoutMasterIdLst>
  <p:sldIdLst>
    <p:sldId id="338" r:id="rId2"/>
    <p:sldId id="417" r:id="rId3"/>
    <p:sldId id="428" r:id="rId4"/>
  </p:sldIdLst>
  <p:sldSz cx="12192000" cy="6858000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順淵" initials="胡順淵" lastIdx="1" clrIdx="0">
    <p:extLst>
      <p:ext uri="{19B8F6BF-5375-455C-9EA6-DF929625EA0E}">
        <p15:presenceInfo xmlns:p15="http://schemas.microsoft.com/office/powerpoint/2012/main" userId="S-1-5-21-4121792088-364229548-1291200284-10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996633"/>
    <a:srgbClr val="F6EBDE"/>
    <a:srgbClr val="008000"/>
    <a:srgbClr val="0000CC"/>
    <a:srgbClr val="990033"/>
    <a:srgbClr val="FFFFFF"/>
    <a:srgbClr val="FFFF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424" autoAdjust="0"/>
  </p:normalViewPr>
  <p:slideViewPr>
    <p:cSldViewPr>
      <p:cViewPr varScale="1">
        <p:scale>
          <a:sx n="121" d="100"/>
          <a:sy n="121" d="100"/>
        </p:scale>
        <p:origin x="88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3372" y="6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b="0"/>
            </a:lvl1pPr>
          </a:lstStyle>
          <a:p>
            <a:pPr>
              <a:defRPr/>
            </a:pPr>
            <a:fld id="{60C9E384-91E8-4985-BC7B-90E5D2F4BF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911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122"/>
            <a:ext cx="4984750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b="0"/>
            </a:lvl1pPr>
          </a:lstStyle>
          <a:p>
            <a:pPr>
              <a:defRPr/>
            </a:pPr>
            <a:fld id="{089FE3B0-4F04-4BDB-A27F-4635E6CE5E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856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271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271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271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271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C570D01-700C-4D00-9FE1-A4742FE12B46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5113" cy="37211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5737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超搶！半導體月徵才兩萬人，月薪超車居全產業第二| 人資充電| 104招募管理">
            <a:extLst>
              <a:ext uri="{FF2B5EF4-FFF2-40B4-BE49-F238E27FC236}">
                <a16:creationId xmlns:a16="http://schemas.microsoft.com/office/drawing/2014/main" id="{A3FCB195-0F41-462E-BBBA-0F3D76489C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412"/>
            <a:ext cx="12192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>
            <a:spLocks noGrp="1"/>
          </p:cNvSpPr>
          <p:nvPr>
            <p:ph type="ctrTitle"/>
          </p:nvPr>
        </p:nvSpPr>
        <p:spPr>
          <a:xfrm>
            <a:off x="914400" y="1460445"/>
            <a:ext cx="10363200" cy="1035546"/>
          </a:xfrm>
        </p:spPr>
        <p:txBody>
          <a:bodyPr anchor="t" anchorCtr="0">
            <a:noAutofit/>
          </a:bodyPr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0"/>
          </p:nvPr>
        </p:nvSpPr>
        <p:spPr>
          <a:xfrm>
            <a:off x="11430000" y="6611815"/>
            <a:ext cx="762000" cy="2277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26" name="Picture 2" descr="經濟部產業發展署">
            <a:extLst>
              <a:ext uri="{FF2B5EF4-FFF2-40B4-BE49-F238E27FC236}">
                <a16:creationId xmlns:a16="http://schemas.microsoft.com/office/drawing/2014/main" id="{1517ED89-AC36-4C27-A577-D96D4E5F5E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86277"/>
            <a:ext cx="4104456" cy="91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25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he Silicon Wafer Processing Process">
            <a:extLst>
              <a:ext uri="{FF2B5EF4-FFF2-40B4-BE49-F238E27FC236}">
                <a16:creationId xmlns:a16="http://schemas.microsoft.com/office/drawing/2014/main" id="{6DA7E829-4F88-49B1-901D-BC5C8DC43D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439" y="4884406"/>
            <a:ext cx="2123309" cy="16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11430000" y="6601465"/>
            <a:ext cx="762000" cy="238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839416" y="71751"/>
            <a:ext cx="10657184" cy="65283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9416" y="877051"/>
            <a:ext cx="10657184" cy="5576285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2050" name="Picture 2" descr="經濟部產業發展署- 維基百科，自由的百科全書">
            <a:extLst>
              <a:ext uri="{FF2B5EF4-FFF2-40B4-BE49-F238E27FC236}">
                <a16:creationId xmlns:a16="http://schemas.microsoft.com/office/drawing/2014/main" id="{C7C10E2C-B2F9-4D34-A4E0-5DC0234DE6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82" y="213502"/>
            <a:ext cx="69034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5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1430000" y="6601465"/>
            <a:ext cx="762000" cy="238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6" name="Picture 4" descr="The Silicon Wafer Processing Process">
            <a:extLst>
              <a:ext uri="{FF2B5EF4-FFF2-40B4-BE49-F238E27FC236}">
                <a16:creationId xmlns:a16="http://schemas.microsoft.com/office/drawing/2014/main" id="{2CC5961C-3F95-4E7F-BEAE-05F354D3B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439" y="4884406"/>
            <a:ext cx="2123309" cy="16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標題 7">
            <a:extLst>
              <a:ext uri="{FF2B5EF4-FFF2-40B4-BE49-F238E27FC236}">
                <a16:creationId xmlns:a16="http://schemas.microsoft.com/office/drawing/2014/main" id="{5F22FA28-36C8-452D-8637-DB3B0CF71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71751"/>
            <a:ext cx="10657184" cy="65283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5" name="Picture 2" descr="經濟部產業發展署- 維基百科，自由的百科全書">
            <a:extLst>
              <a:ext uri="{FF2B5EF4-FFF2-40B4-BE49-F238E27FC236}">
                <a16:creationId xmlns:a16="http://schemas.microsoft.com/office/drawing/2014/main" id="{631C5DEE-C03A-4DB9-B3CC-916EC7C39E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82" y="213502"/>
            <a:ext cx="69034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0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11430000" y="6601465"/>
            <a:ext cx="762000" cy="238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" name="Picture 4" descr="The Silicon Wafer Processing Process">
            <a:extLst>
              <a:ext uri="{FF2B5EF4-FFF2-40B4-BE49-F238E27FC236}">
                <a16:creationId xmlns:a16="http://schemas.microsoft.com/office/drawing/2014/main" id="{0216093B-2C25-462E-A25B-9C09AA33C3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439" y="4884406"/>
            <a:ext cx="2123309" cy="16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經濟部產業發展署- 維基百科，自由的百科全書">
            <a:extLst>
              <a:ext uri="{FF2B5EF4-FFF2-40B4-BE49-F238E27FC236}">
                <a16:creationId xmlns:a16="http://schemas.microsoft.com/office/drawing/2014/main" id="{2C5B5317-CE95-4A58-B1E4-5FD9DB707E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82" y="213502"/>
            <a:ext cx="69034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9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5">
            <a:extLst>
              <a:ext uri="{FF2B5EF4-FFF2-40B4-BE49-F238E27FC236}">
                <a16:creationId xmlns:a16="http://schemas.microsoft.com/office/drawing/2014/main" id="{473810D3-1FEE-4176-B7F6-C334785B91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0000" y="6601465"/>
            <a:ext cx="762000" cy="238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46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FFD5C-D17B-413F-9831-504756CC6A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" name="Picture 4" descr="The Silicon Wafer Processing Process">
            <a:extLst>
              <a:ext uri="{FF2B5EF4-FFF2-40B4-BE49-F238E27FC236}">
                <a16:creationId xmlns:a16="http://schemas.microsoft.com/office/drawing/2014/main" id="{A88F4972-B53F-475A-82B0-115807AA6F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439" y="4884406"/>
            <a:ext cx="2123309" cy="16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0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1A9C814A-ABC0-7F43-96F2-D2C87B999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01464"/>
            <a:ext cx="12192000" cy="256536"/>
          </a:xfrm>
          <a:prstGeom prst="rect">
            <a:avLst/>
          </a:prstGeom>
        </p:spPr>
      </p:pic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1998389" y="60290"/>
            <a:ext cx="10193611" cy="61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39864"/>
            <a:ext cx="11152717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0" y="6677131"/>
            <a:ext cx="762000" cy="16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3266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37" r:id="rId5"/>
    <p:sldLayoutId id="2147483838" r:id="rId6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06675" y="4393355"/>
            <a:ext cx="184731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ea typeface="新細明體" pitchFamily="18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2857562-0561-49B7-86C3-F4E2CDE7FC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115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年度「電子暨半導體設備標竿計畫」</a:t>
            </a:r>
            <a:b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kumimoji="1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cs typeface="+mn-cs"/>
              </a:rPr>
              <a:t>計畫名稱：</a:t>
            </a:r>
            <a:r>
              <a:rPr kumimoji="1" lang="zh-TW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cs typeface="+mn-cs"/>
              </a:rPr>
              <a:t>○○○○○○○○○○開發</a:t>
            </a: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cs typeface="+mn-cs"/>
              </a:rPr>
              <a:t>(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cs typeface="+mn-cs"/>
              </a:rPr>
              <a:t>計畫名稱請不要多寫</a:t>
            </a: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ea"/>
                <a:cs typeface="+mn-cs"/>
              </a:rPr>
              <a:t>”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ea"/>
                <a:cs typeface="+mn-cs"/>
              </a:rPr>
              <a:t>計畫</a:t>
            </a: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ea"/>
                <a:cs typeface="+mn-cs"/>
              </a:rPr>
              <a:t>”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cs typeface="+mn-cs"/>
              </a:rPr>
              <a:t>兩字</a:t>
            </a: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cs typeface="+mn-cs"/>
              </a:rPr>
              <a:t>)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cs typeface="+mn-cs"/>
              </a:rPr>
              <a:t> </a:t>
            </a: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cs typeface="+mn-cs"/>
              </a:rPr>
              <a:t>             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8EFAF09-803C-4713-8362-BC0CBE102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87680" cy="2135088"/>
          </a:xfrm>
        </p:spPr>
        <p:txBody>
          <a:bodyPr/>
          <a:lstStyle/>
          <a:p>
            <a:r>
              <a:rPr lang="zh-TW" altLang="en-US" sz="2600" dirty="0">
                <a:solidFill>
                  <a:schemeClr val="tx1"/>
                </a:solidFill>
                <a:latin typeface="+mj-ea"/>
                <a:ea typeface="+mj-ea"/>
              </a:rPr>
              <a:t>申請領域：載板</a:t>
            </a:r>
            <a:r>
              <a:rPr lang="en-US" altLang="zh-TW" sz="2600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lang="en-US" altLang="zh-TW" sz="2600" dirty="0" err="1">
                <a:solidFill>
                  <a:schemeClr val="tx1"/>
                </a:solidFill>
                <a:latin typeface="+mj-ea"/>
                <a:ea typeface="+mj-ea"/>
              </a:rPr>
              <a:t>microLED</a:t>
            </a:r>
            <a:r>
              <a:rPr lang="en-US" altLang="zh-TW" sz="2600" dirty="0">
                <a:solidFill>
                  <a:schemeClr val="tx1"/>
                </a:solidFill>
                <a:effectLst/>
                <a:latin typeface="+mj-ea"/>
                <a:ea typeface="+mj-ea"/>
              </a:rPr>
              <a:t>/</a:t>
            </a:r>
            <a:r>
              <a:rPr lang="zh-TW" altLang="en-US" sz="2600" dirty="0">
                <a:solidFill>
                  <a:schemeClr val="tx1"/>
                </a:solidFill>
                <a:effectLst/>
                <a:latin typeface="+mj-ea"/>
                <a:ea typeface="+mj-ea"/>
              </a:rPr>
              <a:t>化合物半導體</a:t>
            </a:r>
            <a:r>
              <a:rPr lang="en-US" altLang="zh-TW" sz="2600">
                <a:solidFill>
                  <a:schemeClr val="tx1"/>
                </a:solidFill>
                <a:effectLst/>
                <a:latin typeface="+mj-ea"/>
                <a:ea typeface="+mj-ea"/>
              </a:rPr>
              <a:t>/</a:t>
            </a:r>
            <a:r>
              <a:rPr lang="zh-TW" altLang="en-US" sz="2600">
                <a:solidFill>
                  <a:schemeClr val="tx1"/>
                </a:solidFill>
                <a:effectLst/>
                <a:latin typeface="+mj-ea"/>
                <a:ea typeface="+mj-ea"/>
              </a:rPr>
              <a:t>異質</a:t>
            </a:r>
            <a:r>
              <a:rPr lang="zh-TW" altLang="en-US" sz="2600" dirty="0">
                <a:solidFill>
                  <a:schemeClr val="tx1"/>
                </a:solidFill>
                <a:effectLst/>
                <a:latin typeface="+mj-ea"/>
                <a:ea typeface="+mj-ea"/>
              </a:rPr>
              <a:t>封裝及矽光子</a:t>
            </a: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(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請擇</a:t>
            </a: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1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填寫</a:t>
            </a: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)</a:t>
            </a:r>
            <a:endParaRPr lang="en-US" altLang="zh-TW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輔導廠商名稱：</a:t>
            </a:r>
            <a:r>
              <a:rPr lang="zh-TW" altLang="en-US" sz="2400" b="0" u="sng" dirty="0">
                <a:solidFill>
                  <a:schemeClr val="tx1"/>
                </a:solidFill>
                <a:latin typeface="+mj-ea"/>
                <a:ea typeface="+mj-ea"/>
              </a:rPr>
              <a:t>□□□□公司</a:t>
            </a:r>
            <a:endParaRPr lang="en-US" altLang="zh-TW" sz="2400" u="sng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 實收資本額：</a:t>
            </a:r>
            <a:r>
              <a:rPr lang="zh-TW" altLang="en-US" sz="2400" u="sng" dirty="0">
                <a:solidFill>
                  <a:schemeClr val="tx1"/>
                </a:solidFill>
                <a:latin typeface="+mj-ea"/>
                <a:ea typeface="+mj-ea"/>
              </a:rPr>
              <a:t>○○○○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仟元</a:t>
            </a:r>
            <a:endParaRPr lang="en-US" altLang="zh-TW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altLang="zh-TW" sz="2400" dirty="0">
                <a:solidFill>
                  <a:schemeClr val="tx1"/>
                </a:solidFill>
                <a:latin typeface="+mj-ea"/>
                <a:ea typeface="+mj-ea"/>
              </a:rPr>
              <a:t>β</a:t>
            </a:r>
            <a:r>
              <a:rPr lang="en-US" altLang="zh-TW" sz="2400" dirty="0">
                <a:solidFill>
                  <a:schemeClr val="tx1"/>
                </a:solidFill>
                <a:latin typeface="+mj-ea"/>
                <a:ea typeface="+mj-ea"/>
              </a:rPr>
              <a:t>-site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廠商：</a:t>
            </a:r>
            <a:r>
              <a:rPr lang="zh-TW" altLang="en-US" sz="2400" b="0" u="sng" dirty="0">
                <a:solidFill>
                  <a:schemeClr val="tx1"/>
                </a:solidFill>
                <a:latin typeface="+mj-ea"/>
                <a:ea typeface="+mj-ea"/>
              </a:rPr>
              <a:t>☆☆☆☆</a:t>
            </a:r>
            <a:r>
              <a:rPr lang="en-US" altLang="zh-TW" sz="2400" b="0" u="sng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2400" b="0" u="sng" dirty="0">
                <a:solidFill>
                  <a:schemeClr val="tx1"/>
                </a:solidFill>
                <a:latin typeface="+mj-ea"/>
                <a:ea typeface="+mj-ea"/>
              </a:rPr>
              <a:t>公司全銜，只能寫一家</a:t>
            </a:r>
            <a:r>
              <a:rPr lang="en-US" altLang="zh-TW" sz="2400" b="0" u="sng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en-US" altLang="zh-TW" sz="2400" u="sng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zh-TW" altLang="en-US" sz="2400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1FFD5C-D17B-413F-9831-504756CC6AB2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1631504" y="678681"/>
            <a:ext cx="8928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kumimoji="0"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輔導廠商介紹</a:t>
            </a:r>
            <a:r>
              <a:rPr kumimoji="0"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kumimoji="0"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endParaRPr kumimoji="0"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196850" algn="just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創立於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月，實收資本額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X,XXX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萬元，國內員工人數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marL="355600" indent="-196850" algn="just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公司產品：晶粒挑揀機、黏晶機、光學檢測機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196850" algn="just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公司簡介：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公司在半導體模具與封裝設備領域，已累積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多年技術與產品基礎，取得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項臺灣專利。核心技術及相關主力產品有，精密取放技術之晶粒挑揀機與黏晶機；精密加工技術之沖切成型機與自動封膠機與光學檢測機等。</a:t>
            </a: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8750" algn="just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8750" algn="just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kumimoji="0"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需要解決的問題</a:t>
            </a:r>
            <a:r>
              <a:rPr kumimoji="0"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遭遇瓶頸</a:t>
            </a:r>
            <a:r>
              <a:rPr kumimoji="0"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0"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19685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19685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圖說文字 14"/>
          <p:cNvSpPr/>
          <p:nvPr/>
        </p:nvSpPr>
        <p:spPr>
          <a:xfrm>
            <a:off x="1724184" y="4329086"/>
            <a:ext cx="3094224" cy="890289"/>
          </a:xfrm>
          <a:prstGeom prst="wedgeRectCallout">
            <a:avLst>
              <a:gd name="adj1" fmla="val -29842"/>
              <a:gd name="adj2" fmla="val -995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1400" dirty="0">
                <a:solidFill>
                  <a:srgbClr val="FF0000"/>
                </a:solidFill>
              </a:rPr>
              <a:t>開發項目，請簡單說明為這計畫帶來何種技術或是達到某高規格要求。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just"/>
            <a:r>
              <a:rPr lang="zh-TW" altLang="en-US" sz="1400" dirty="0">
                <a:solidFill>
                  <a:srgbClr val="FF0000"/>
                </a:solidFill>
              </a:rPr>
              <a:t>能在</a:t>
            </a:r>
            <a:r>
              <a:rPr lang="en-US" altLang="zh-TW" sz="1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sz="1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分鐘內解釋清楚計畫內容</a:t>
            </a:r>
            <a:r>
              <a:rPr lang="zh-TW" altLang="en-US" sz="1400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16" name="矩形圖說文字 15"/>
          <p:cNvSpPr/>
          <p:nvPr/>
        </p:nvSpPr>
        <p:spPr>
          <a:xfrm>
            <a:off x="5087888" y="4030223"/>
            <a:ext cx="4765934" cy="1631025"/>
          </a:xfrm>
          <a:prstGeom prst="wedgeRectCallout">
            <a:avLst>
              <a:gd name="adj1" fmla="val -52160"/>
              <a:gd name="adj2" fmla="val -7591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1400" dirty="0">
                <a:solidFill>
                  <a:srgbClr val="FF0000"/>
                </a:solidFill>
              </a:rPr>
              <a:t>案例</a:t>
            </a:r>
            <a:r>
              <a:rPr lang="en-US" altLang="zh-TW" sz="1400" dirty="0">
                <a:solidFill>
                  <a:srgbClr val="FF0000"/>
                </a:solidFill>
              </a:rPr>
              <a:t>~~</a:t>
            </a:r>
            <a:r>
              <a:rPr lang="zh-TW" altLang="en-US" sz="1400" dirty="0">
                <a:solidFill>
                  <a:srgbClr val="FF0000"/>
                </a:solidFill>
              </a:rPr>
              <a:t>國內半導體目前全氟橡膠約</a:t>
            </a:r>
            <a:r>
              <a:rPr lang="en-US" altLang="zh-TW" sz="1400" dirty="0">
                <a:solidFill>
                  <a:srgbClr val="FF0000"/>
                </a:solidFill>
              </a:rPr>
              <a:t>90%</a:t>
            </a:r>
            <a:r>
              <a:rPr lang="zh-TW" altLang="en-US" sz="1400" dirty="0">
                <a:solidFill>
                  <a:srgbClr val="FF0000"/>
                </a:solidFill>
              </a:rPr>
              <a:t>均依賴進口或技術授權製造，本土技術研發製造僅佔比僅</a:t>
            </a:r>
            <a:r>
              <a:rPr lang="en-US" altLang="zh-TW" sz="1400" dirty="0">
                <a:solidFill>
                  <a:srgbClr val="FF0000"/>
                </a:solidFill>
              </a:rPr>
              <a:t>10%</a:t>
            </a:r>
            <a:r>
              <a:rPr lang="zh-TW" altLang="en-US" sz="1400" dirty="0">
                <a:solidFill>
                  <a:srgbClr val="FF0000"/>
                </a:solidFill>
              </a:rPr>
              <a:t>，因國內半導體橡膠生產製造的起步比歐</a:t>
            </a:r>
            <a:r>
              <a:rPr lang="en-US" altLang="zh-TW" sz="1400" dirty="0">
                <a:solidFill>
                  <a:srgbClr val="FF0000"/>
                </a:solidFill>
              </a:rPr>
              <a:t>/</a:t>
            </a:r>
            <a:r>
              <a:rPr lang="zh-TW" altLang="en-US" sz="1400" dirty="0">
                <a:solidFill>
                  <a:srgbClr val="FF0000"/>
                </a:solidFill>
              </a:rPr>
              <a:t>美</a:t>
            </a:r>
            <a:r>
              <a:rPr lang="en-US" altLang="zh-TW" sz="1400" dirty="0">
                <a:solidFill>
                  <a:srgbClr val="FF0000"/>
                </a:solidFill>
              </a:rPr>
              <a:t>/</a:t>
            </a:r>
            <a:r>
              <a:rPr lang="zh-TW" altLang="en-US" sz="1400" dirty="0">
                <a:solidFill>
                  <a:srgbClr val="FF0000"/>
                </a:solidFill>
              </a:rPr>
              <a:t>日廠商較晚，全氟橡膠的性能略低於國際大廠，較難取代大廠的設備耗材。</a:t>
            </a:r>
            <a:r>
              <a:rPr lang="en-US" altLang="zh-TW" sz="1400" dirty="0" err="1">
                <a:solidFill>
                  <a:srgbClr val="FF0000"/>
                </a:solidFill>
              </a:rPr>
              <a:t>Ooo</a:t>
            </a:r>
            <a:r>
              <a:rPr lang="zh-TW" altLang="en-US" sz="1400" dirty="0">
                <a:solidFill>
                  <a:srgbClr val="FF0000"/>
                </a:solidFill>
              </a:rPr>
              <a:t>公司科技致力開發本土全氟橡膠國內耗材，其相關產品已導入國內指標大廠</a:t>
            </a:r>
            <a:r>
              <a:rPr lang="en-US" altLang="zh-TW" sz="1400" dirty="0">
                <a:solidFill>
                  <a:srgbClr val="FF0000"/>
                </a:solidFill>
              </a:rPr>
              <a:t>(</a:t>
            </a:r>
            <a:r>
              <a:rPr lang="zh-TW" altLang="en-US" sz="1400" dirty="0">
                <a:solidFill>
                  <a:srgbClr val="FF0000"/>
                </a:solidFill>
              </a:rPr>
              <a:t>台積電、聯電</a:t>
            </a:r>
            <a:r>
              <a:rPr lang="en-US" altLang="zh-TW" sz="1400" dirty="0">
                <a:solidFill>
                  <a:srgbClr val="FF0000"/>
                </a:solidFill>
              </a:rPr>
              <a:t>)</a:t>
            </a:r>
            <a:r>
              <a:rPr lang="zh-TW" altLang="en-US" sz="1400" dirty="0">
                <a:solidFill>
                  <a:srgbClr val="FF0000"/>
                </a:solidFill>
              </a:rPr>
              <a:t>，藉由輔導案的技術協助，加速次世代全氟橡膠環</a:t>
            </a:r>
            <a:r>
              <a:rPr lang="en-US" altLang="zh-TW" sz="1400" dirty="0">
                <a:solidFill>
                  <a:srgbClr val="FF0000"/>
                </a:solidFill>
              </a:rPr>
              <a:t>(FO-ring)</a:t>
            </a:r>
            <a:r>
              <a:rPr lang="zh-TW" altLang="en-US" sz="1400" dirty="0">
                <a:solidFill>
                  <a:srgbClr val="FF0000"/>
                </a:solidFill>
              </a:rPr>
              <a:t>導入半導體產業端。</a:t>
            </a:r>
          </a:p>
        </p:txBody>
      </p:sp>
    </p:spTree>
    <p:extLst>
      <p:ext uri="{BB962C8B-B14F-4D97-AF65-F5344CB8AC3E}">
        <p14:creationId xmlns:p14="http://schemas.microsoft.com/office/powerpoint/2010/main" val="81043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1FFD5C-D17B-413F-9831-504756CC6AB2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1631504" y="678682"/>
            <a:ext cx="89289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kumimoji="0"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輔導重點</a:t>
            </a:r>
            <a:r>
              <a:rPr kumimoji="0"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技術條例式說明</a:t>
            </a:r>
            <a:r>
              <a:rPr kumimoji="0"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0"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19685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19685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圖說文字 16"/>
          <p:cNvSpPr/>
          <p:nvPr/>
        </p:nvSpPr>
        <p:spPr bwMode="auto">
          <a:xfrm>
            <a:off x="2639616" y="1093778"/>
            <a:ext cx="7920880" cy="1868860"/>
          </a:xfrm>
          <a:prstGeom prst="wedgeRectCallout">
            <a:avLst>
              <a:gd name="adj1" fmla="val -58766"/>
              <a:gd name="adj2" fmla="val -454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indent="-228600" algn="just" eaLnBrk="1" hangingPunct="1">
              <a:buFont typeface="+mj-lt"/>
              <a:buAutoNum type="arabicPeriod"/>
            </a:pPr>
            <a:r>
              <a:rPr lang="zh-TW" altLang="en-US" sz="1400" u="sng" dirty="0">
                <a:solidFill>
                  <a:srgbClr val="0000FF"/>
                </a:solidFill>
                <a:latin typeface="+mj-ea"/>
                <a:ea typeface="+mj-ea"/>
              </a:rPr>
              <a:t>全自動彈性夾取模組技術：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開發適合複合晶片封裝製程的全自動彈性更換之晶片取出模組。取出模組更換重現精度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≦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 ± 20 um)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、 載出與載入模組，交換時間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15sec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，晶片取出良率：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99.7%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。</a:t>
            </a:r>
            <a:endParaRPr lang="en-US" altLang="zh-TW" sz="14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228600" indent="-228600" algn="just" eaLnBrk="1" hangingPunct="1">
              <a:buFont typeface="+mj-lt"/>
              <a:buAutoNum type="arabicPeriod"/>
            </a:pPr>
            <a:r>
              <a:rPr lang="zh-TW" altLang="en-US" sz="1400" u="sng" dirty="0">
                <a:solidFill>
                  <a:srgbClr val="0000FF"/>
                </a:solidFill>
                <a:latin typeface="+mj-ea"/>
                <a:ea typeface="+mj-ea"/>
              </a:rPr>
              <a:t>智慧化影像資訊技術：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智慧化學習各種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MURA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、汙染物等缺陷提高曝光直通率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(&gt;95%)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廠內規格需求，回傳數量、汙染物尺寸、位置及灰階範圍等影像資訊，可與終端廠智慧監控系統相互溝通，影像檢測速度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(&gt;250mm/s)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。</a:t>
            </a:r>
            <a:endParaRPr lang="en-US" altLang="zh-TW" sz="14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228600" indent="-228600" algn="just" eaLnBrk="1" hangingPunct="1">
              <a:buFont typeface="+mj-lt"/>
              <a:buAutoNum type="arabicPeriod"/>
            </a:pPr>
            <a:r>
              <a:rPr lang="zh-TW" altLang="en-US" sz="1400" u="sng" dirty="0">
                <a:solidFill>
                  <a:srgbClr val="0000FF"/>
                </a:solidFill>
                <a:latin typeface="+mj-ea"/>
                <a:ea typeface="+mj-ea"/>
              </a:rPr>
              <a:t>導入高速旋轉塗佈製程腔：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具晶背保護效果達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98%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與化學液回收功能，回收率達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30%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以上。</a:t>
            </a:r>
            <a:endParaRPr lang="en-US" altLang="zh-TW" sz="14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228600" indent="-228600" algn="just" eaLnBrk="1" hangingPunct="1">
              <a:buFont typeface="+mj-lt"/>
              <a:buAutoNum type="arabicPeriod"/>
            </a:pPr>
            <a:r>
              <a:rPr lang="zh-TW" altLang="en-US" sz="1400" u="sng" dirty="0">
                <a:solidFill>
                  <a:srgbClr val="0000FF"/>
                </a:solidFill>
                <a:latin typeface="+mj-ea"/>
                <a:ea typeface="+mj-ea"/>
              </a:rPr>
              <a:t>多區加熱設計技術：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彈性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mask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設計可分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6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區加熱，達到晶圓溫度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1050±2℃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0FFE730-378E-436B-90BC-9ADE07089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61019"/>
              </p:ext>
            </p:extLst>
          </p:nvPr>
        </p:nvGraphicFramePr>
        <p:xfrm>
          <a:off x="1847528" y="3195764"/>
          <a:ext cx="8818562" cy="2026920"/>
        </p:xfrm>
        <a:graphic>
          <a:graphicData uri="http://schemas.openxmlformats.org/drawingml/2006/table">
            <a:tbl>
              <a:tblPr/>
              <a:tblGrid>
                <a:gridCol w="414474">
                  <a:extLst>
                    <a:ext uri="{9D8B030D-6E8A-4147-A177-3AD203B41FA5}">
                      <a16:colId xmlns:a16="http://schemas.microsoft.com/office/drawing/2014/main" val="4285643322"/>
                    </a:ext>
                  </a:extLst>
                </a:gridCol>
                <a:gridCol w="2449796">
                  <a:extLst>
                    <a:ext uri="{9D8B030D-6E8A-4147-A177-3AD203B41FA5}">
                      <a16:colId xmlns:a16="http://schemas.microsoft.com/office/drawing/2014/main" val="2728704994"/>
                    </a:ext>
                  </a:extLst>
                </a:gridCol>
                <a:gridCol w="2449796">
                  <a:extLst>
                    <a:ext uri="{9D8B030D-6E8A-4147-A177-3AD203B41FA5}">
                      <a16:colId xmlns:a16="http://schemas.microsoft.com/office/drawing/2014/main" val="3533367234"/>
                    </a:ext>
                  </a:extLst>
                </a:gridCol>
                <a:gridCol w="3504496">
                  <a:extLst>
                    <a:ext uri="{9D8B030D-6E8A-4147-A177-3AD203B41FA5}">
                      <a16:colId xmlns:a16="http://schemas.microsoft.com/office/drawing/2014/main" val="1032637505"/>
                    </a:ext>
                  </a:extLst>
                </a:gridCol>
              </a:tblGrid>
              <a:tr h="342900">
                <a:tc gridSpan="3">
                  <a:txBody>
                    <a:bodyPr/>
                    <a:lstStyle/>
                    <a:p>
                      <a:pPr marL="304800" algn="ctr"/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產品規格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04800" algn="ctr"/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關鍵技術</a:t>
                      </a:r>
                      <a:endParaRPr lang="zh-TW" sz="1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</a:endParaRPr>
                    </a:p>
                    <a:p>
                      <a:pPr marL="304800"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與目前使用規格之</a:t>
                      </a:r>
                      <a:r>
                        <a:rPr lang="zh-TW" sz="1400" b="1" kern="1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技術比較</a:t>
                      </a:r>
                      <a:r>
                        <a:rPr lang="en-US" altLang="zh-TW" sz="1400" b="1" kern="1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1400" b="1" kern="1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差異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)</a:t>
                      </a:r>
                      <a:endParaRPr lang="zh-TW" sz="1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59479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目前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業界常用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規格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開發規格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048009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244475" indent="-249238" algn="ctr"/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Wingdings" panose="05000000000000000000" pitchFamily="2" charset="2"/>
                        <a:buChar char=""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"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TW" altLang="en-US" sz="1200" kern="100" dirty="0">
                          <a:effectLst/>
                          <a:latin typeface="+mj-ea"/>
                          <a:ea typeface="+mj-ea"/>
                        </a:rPr>
                        <a:t>◆</a:t>
                      </a:r>
                      <a:endParaRPr lang="en-US" alt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3535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244475" indent="-249238" algn="ctr"/>
                      <a:r>
                        <a:rPr lang="en-US" altLang="zh-TW" sz="1400" b="1" kern="100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Wingdings" panose="05000000000000000000" pitchFamily="2" charset="2"/>
                        <a:buChar char=""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"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TW" altLang="en-US" sz="1200" kern="100" dirty="0">
                          <a:effectLst/>
                          <a:latin typeface="+mj-ea"/>
                          <a:ea typeface="+mj-ea"/>
                        </a:rPr>
                        <a:t>◆</a:t>
                      </a:r>
                      <a:endParaRPr lang="en-US" alt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63182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244475" indent="-249238" algn="ctr"/>
                      <a:r>
                        <a:rPr lang="en-US" altLang="zh-TW" sz="1400" b="1" kern="100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Wingdings" panose="05000000000000000000" pitchFamily="2" charset="2"/>
                        <a:buChar char=""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"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TW" altLang="en-US" sz="1200" kern="100" dirty="0">
                          <a:effectLst/>
                          <a:latin typeface="+mj-ea"/>
                          <a:ea typeface="+mj-ea"/>
                        </a:rPr>
                        <a:t>◆</a:t>
                      </a:r>
                      <a:endParaRPr lang="en-US" alt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27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130011"/>
      </p:ext>
    </p:extLst>
  </p:cSld>
  <p:clrMapOvr>
    <a:masterClrMapping/>
  </p:clrMapOvr>
</p:sld>
</file>

<file path=ppt/theme/theme1.xml><?xml version="1.0" encoding="utf-8"?>
<a:theme xmlns:a="http://schemas.openxmlformats.org/drawingml/2006/main" name="簡報內頁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8356</TotalTime>
  <Words>562</Words>
  <Application>Microsoft Office PowerPoint</Application>
  <PresentationFormat>寬螢幕</PresentationFormat>
  <Paragraphs>46</Paragraphs>
  <Slides>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微軟正黑體</vt:lpstr>
      <vt:lpstr>Arial</vt:lpstr>
      <vt:lpstr>Times New Roman</vt:lpstr>
      <vt:lpstr>Wingdings</vt:lpstr>
      <vt:lpstr>簡報內頁</vt:lpstr>
      <vt:lpstr>115年度「電子暨半導體設備標竿計畫」 計畫名稱：○○○○○○○○○○開發(計畫名稱請不要多寫”計畫”兩字)             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Sun-Sung</cp:lastModifiedBy>
  <cp:revision>472</cp:revision>
  <cp:lastPrinted>2024-12-11T01:59:02Z</cp:lastPrinted>
  <dcterms:created xsi:type="dcterms:W3CDTF">2000-07-24T16:43:24Z</dcterms:created>
  <dcterms:modified xsi:type="dcterms:W3CDTF">2025-11-27T08:48:53Z</dcterms:modified>
</cp:coreProperties>
</file>