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8" r:id="rId2"/>
    <p:sldId id="417" r:id="rId3"/>
  </p:sldIdLst>
  <p:sldSz cx="9906000" cy="6858000" type="A4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胡順淵" initials="胡順淵" lastIdx="1" clrIdx="0">
    <p:extLst>
      <p:ext uri="{19B8F6BF-5375-455C-9EA6-DF929625EA0E}">
        <p15:presenceInfo xmlns:p15="http://schemas.microsoft.com/office/powerpoint/2012/main" userId="S-1-5-21-4121792088-364229548-1291200284-101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00"/>
    <a:srgbClr val="996633"/>
    <a:srgbClr val="F6EBDE"/>
    <a:srgbClr val="008000"/>
    <a:srgbClr val="0000CC"/>
    <a:srgbClr val="990033"/>
    <a:srgbClr val="FFFFFF"/>
    <a:srgbClr val="FFFF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424" autoAdjust="0"/>
  </p:normalViewPr>
  <p:slideViewPr>
    <p:cSldViewPr>
      <p:cViewPr varScale="1">
        <p:scale>
          <a:sx n="104" d="100"/>
          <a:sy n="104" d="100"/>
        </p:scale>
        <p:origin x="1494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3372" y="6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t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t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831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831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b="0"/>
            </a:lvl1pPr>
          </a:lstStyle>
          <a:p>
            <a:pPr>
              <a:defRPr/>
            </a:pPr>
            <a:fld id="{60C9E384-91E8-4985-BC7B-90E5D2F4BF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9115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t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t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7368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122"/>
            <a:ext cx="4984750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831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b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831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b="0"/>
            </a:lvl1pPr>
          </a:lstStyle>
          <a:p>
            <a:pPr>
              <a:defRPr/>
            </a:pPr>
            <a:fld id="{089FE3B0-4F04-4BDB-A27F-4635E6CE5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856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271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271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271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271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C570D01-700C-4D00-9FE1-A4742FE12B46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5737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1"/>
          <p:cNvSpPr>
            <a:spLocks noChangeShapeType="1"/>
          </p:cNvSpPr>
          <p:nvPr userDrawn="1"/>
        </p:nvSpPr>
        <p:spPr bwMode="auto">
          <a:xfrm>
            <a:off x="1155700" y="1555750"/>
            <a:ext cx="7596188" cy="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" name="Line 22"/>
          <p:cNvSpPr>
            <a:spLocks noChangeShapeType="1"/>
          </p:cNvSpPr>
          <p:nvPr userDrawn="1"/>
        </p:nvSpPr>
        <p:spPr bwMode="auto">
          <a:xfrm>
            <a:off x="1155700" y="1431925"/>
            <a:ext cx="7596188" cy="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5" name="Group 35"/>
          <p:cNvGrpSpPr>
            <a:grpSpLocks/>
          </p:cNvGrpSpPr>
          <p:nvPr userDrawn="1"/>
        </p:nvGrpSpPr>
        <p:grpSpPr bwMode="auto">
          <a:xfrm>
            <a:off x="849313" y="549275"/>
            <a:ext cx="8728075" cy="142875"/>
            <a:chOff x="431" y="368"/>
            <a:chExt cx="5138" cy="68"/>
          </a:xfrm>
        </p:grpSpPr>
        <p:sp>
          <p:nvSpPr>
            <p:cNvPr id="6" name="Line 26"/>
            <p:cNvSpPr>
              <a:spLocks noChangeShapeType="1"/>
            </p:cNvSpPr>
            <p:nvPr userDrawn="1"/>
          </p:nvSpPr>
          <p:spPr bwMode="auto">
            <a:xfrm>
              <a:off x="431" y="436"/>
              <a:ext cx="5138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" name="Line 27"/>
            <p:cNvSpPr>
              <a:spLocks noChangeShapeType="1"/>
            </p:cNvSpPr>
            <p:nvPr userDrawn="1"/>
          </p:nvSpPr>
          <p:spPr bwMode="auto">
            <a:xfrm>
              <a:off x="432" y="368"/>
              <a:ext cx="5136" cy="0"/>
            </a:xfrm>
            <a:prstGeom prst="lin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3528801" y="6343388"/>
            <a:ext cx="29546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800" b="0" u="sng" dirty="0">
                <a:solidFill>
                  <a:srgbClr val="000066"/>
                </a:solidFill>
                <a:ea typeface="標楷體" panose="03000509000000000000" pitchFamily="65" charset="-120"/>
              </a:rPr>
              <a:t>電子暨半導體設備標竿計畫</a:t>
            </a:r>
          </a:p>
        </p:txBody>
      </p:sp>
      <p:grpSp>
        <p:nvGrpSpPr>
          <p:cNvPr id="9" name="Group 38"/>
          <p:cNvGrpSpPr>
            <a:grpSpLocks/>
          </p:cNvGrpSpPr>
          <p:nvPr userDrawn="1"/>
        </p:nvGrpSpPr>
        <p:grpSpPr bwMode="auto">
          <a:xfrm>
            <a:off x="6460035" y="6528054"/>
            <a:ext cx="3312000" cy="76200"/>
            <a:chOff x="2360" y="4128"/>
            <a:chExt cx="3286" cy="48"/>
          </a:xfrm>
        </p:grpSpPr>
        <p:sp>
          <p:nvSpPr>
            <p:cNvPr id="10" name="Line 30"/>
            <p:cNvSpPr>
              <a:spLocks noChangeShapeType="1"/>
            </p:cNvSpPr>
            <p:nvPr userDrawn="1"/>
          </p:nvSpPr>
          <p:spPr bwMode="auto">
            <a:xfrm>
              <a:off x="2360" y="4128"/>
              <a:ext cx="3279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" name="Line 31"/>
            <p:cNvSpPr>
              <a:spLocks noChangeShapeType="1"/>
            </p:cNvSpPr>
            <p:nvPr userDrawn="1"/>
          </p:nvSpPr>
          <p:spPr bwMode="auto">
            <a:xfrm>
              <a:off x="2360" y="4176"/>
              <a:ext cx="3286" cy="0"/>
            </a:xfrm>
            <a:prstGeom prst="lin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3" name="Group 44"/>
          <p:cNvGrpSpPr>
            <a:grpSpLocks/>
          </p:cNvGrpSpPr>
          <p:nvPr userDrawn="1"/>
        </p:nvGrpSpPr>
        <p:grpSpPr bwMode="auto">
          <a:xfrm>
            <a:off x="200472" y="6528054"/>
            <a:ext cx="3312166" cy="76200"/>
            <a:chOff x="2360" y="4128"/>
            <a:chExt cx="3286" cy="48"/>
          </a:xfrm>
        </p:grpSpPr>
        <p:sp>
          <p:nvSpPr>
            <p:cNvPr id="14" name="Line 45"/>
            <p:cNvSpPr>
              <a:spLocks noChangeShapeType="1"/>
            </p:cNvSpPr>
            <p:nvPr userDrawn="1"/>
          </p:nvSpPr>
          <p:spPr bwMode="auto">
            <a:xfrm>
              <a:off x="2360" y="4128"/>
              <a:ext cx="3279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5" name="Line 46"/>
            <p:cNvSpPr>
              <a:spLocks noChangeShapeType="1"/>
            </p:cNvSpPr>
            <p:nvPr userDrawn="1"/>
          </p:nvSpPr>
          <p:spPr bwMode="auto">
            <a:xfrm>
              <a:off x="2360" y="4176"/>
              <a:ext cx="3286" cy="0"/>
            </a:xfrm>
            <a:prstGeom prst="lin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33143" name="Rectangle 23"/>
          <p:cNvSpPr>
            <a:spLocks noGrp="1" noChangeArrowheads="1"/>
          </p:cNvSpPr>
          <p:nvPr>
            <p:ph type="ctrTitle" sz="quarter"/>
          </p:nvPr>
        </p:nvSpPr>
        <p:spPr>
          <a:xfrm>
            <a:off x="1011238" y="1028700"/>
            <a:ext cx="8275637" cy="1143000"/>
          </a:xfrm>
        </p:spPr>
        <p:txBody>
          <a:bodyPr wrap="none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9D304477-9674-4EE2-8972-30769B96B7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56" y="-11765"/>
            <a:ext cx="296186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82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CCF5E-A702-422E-8F4F-222E45CFE6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650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58025" y="762000"/>
            <a:ext cx="2105025" cy="5334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6162675" cy="5334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BCCEF-C759-417B-A6E3-2122BCCAEF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047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F963A-0D42-48F0-B3FA-BA16AC23B1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628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74BB-9536-4768-A335-F08814D4BA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873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87658-78FF-4F5C-941F-576C7706F0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047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B689B-A9B0-4858-BDF8-D151790D9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252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84A92-1C96-4BB2-9A7B-FBBD39699A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348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FFD5C-D17B-413F-9831-504756CC6A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207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C371E-57AD-4960-8398-9C57C2124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535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FDF39-A5A2-4952-AB77-017ECD9F12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389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7620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Line 38"/>
          <p:cNvSpPr>
            <a:spLocks noChangeShapeType="1"/>
          </p:cNvSpPr>
          <p:nvPr userDrawn="1"/>
        </p:nvSpPr>
        <p:spPr bwMode="auto">
          <a:xfrm>
            <a:off x="1471613" y="6753225"/>
            <a:ext cx="2311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2250" y="64008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ea typeface="標楷體" pitchFamily="65" charset="-120"/>
              </a:defRPr>
            </a:lvl1pPr>
          </a:lstStyle>
          <a:p>
            <a:pPr>
              <a:defRPr/>
            </a:pPr>
            <a:fld id="{E406E71E-5216-4CC5-92F5-473EA6A760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1030" name="Group 62"/>
          <p:cNvGrpSpPr>
            <a:grpSpLocks/>
          </p:cNvGrpSpPr>
          <p:nvPr userDrawn="1"/>
        </p:nvGrpSpPr>
        <p:grpSpPr bwMode="auto">
          <a:xfrm>
            <a:off x="427038" y="404813"/>
            <a:ext cx="9150350" cy="142875"/>
            <a:chOff x="431" y="368"/>
            <a:chExt cx="5138" cy="68"/>
          </a:xfrm>
        </p:grpSpPr>
        <p:sp>
          <p:nvSpPr>
            <p:cNvPr id="1036" name="Line 63"/>
            <p:cNvSpPr>
              <a:spLocks noChangeShapeType="1"/>
            </p:cNvSpPr>
            <p:nvPr userDrawn="1"/>
          </p:nvSpPr>
          <p:spPr bwMode="auto">
            <a:xfrm>
              <a:off x="431" y="436"/>
              <a:ext cx="5138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Line 64"/>
            <p:cNvSpPr>
              <a:spLocks noChangeShapeType="1"/>
            </p:cNvSpPr>
            <p:nvPr userDrawn="1"/>
          </p:nvSpPr>
          <p:spPr bwMode="auto">
            <a:xfrm>
              <a:off x="432" y="368"/>
              <a:ext cx="5136" cy="0"/>
            </a:xfrm>
            <a:prstGeom prst="lin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1" name="Text Box 66"/>
          <p:cNvSpPr txBox="1">
            <a:spLocks noChangeArrowheads="1"/>
          </p:cNvSpPr>
          <p:nvPr userDrawn="1"/>
        </p:nvSpPr>
        <p:spPr bwMode="auto">
          <a:xfrm>
            <a:off x="676120" y="6382017"/>
            <a:ext cx="26468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600" b="0" dirty="0">
                <a:solidFill>
                  <a:srgbClr val="000066"/>
                </a:solidFill>
                <a:ea typeface="標楷體" panose="03000509000000000000" pitchFamily="65" charset="-120"/>
              </a:rPr>
              <a:t>電子暨半導體設備標竿計畫</a:t>
            </a:r>
          </a:p>
        </p:txBody>
      </p:sp>
      <p:grpSp>
        <p:nvGrpSpPr>
          <p:cNvPr id="1032" name="Group 67"/>
          <p:cNvGrpSpPr>
            <a:grpSpLocks/>
          </p:cNvGrpSpPr>
          <p:nvPr userDrawn="1"/>
        </p:nvGrpSpPr>
        <p:grpSpPr bwMode="auto">
          <a:xfrm>
            <a:off x="3341731" y="6577966"/>
            <a:ext cx="6120000" cy="45719"/>
            <a:chOff x="2360" y="4128"/>
            <a:chExt cx="3286" cy="48"/>
          </a:xfrm>
        </p:grpSpPr>
        <p:sp>
          <p:nvSpPr>
            <p:cNvPr id="1034" name="Line 68"/>
            <p:cNvSpPr>
              <a:spLocks noChangeShapeType="1"/>
            </p:cNvSpPr>
            <p:nvPr userDrawn="1"/>
          </p:nvSpPr>
          <p:spPr bwMode="auto">
            <a:xfrm>
              <a:off x="2360" y="4128"/>
              <a:ext cx="3278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" name="Line 69"/>
            <p:cNvSpPr>
              <a:spLocks noChangeShapeType="1"/>
            </p:cNvSpPr>
            <p:nvPr userDrawn="1"/>
          </p:nvSpPr>
          <p:spPr bwMode="auto">
            <a:xfrm>
              <a:off x="2360" y="4176"/>
              <a:ext cx="3286" cy="0"/>
            </a:xfrm>
            <a:prstGeom prst="lin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BB4487D8-DBAA-4EB7-9D40-9DEC09BCF311}"/>
              </a:ext>
            </a:extLst>
          </p:cNvPr>
          <p:cNvSpPr/>
          <p:nvPr userDrawn="1"/>
        </p:nvSpPr>
        <p:spPr>
          <a:xfrm rot="5400000">
            <a:off x="247899" y="6246631"/>
            <a:ext cx="338554" cy="517888"/>
          </a:xfrm>
          <a:custGeom>
            <a:avLst/>
            <a:gdLst>
              <a:gd name="connsiteX0" fmla="*/ 1 w 1354933"/>
              <a:gd name="connsiteY0" fmla="*/ 2233576 h 2524090"/>
              <a:gd name="connsiteX1" fmla="*/ 1 w 1354933"/>
              <a:gd name="connsiteY1" fmla="*/ 1648981 h 2524090"/>
              <a:gd name="connsiteX2" fmla="*/ 677467 w 1354933"/>
              <a:gd name="connsiteY2" fmla="*/ 971515 h 2524090"/>
              <a:gd name="connsiteX3" fmla="*/ 1354933 w 1354933"/>
              <a:gd name="connsiteY3" fmla="*/ 1648981 h 2524090"/>
              <a:gd name="connsiteX4" fmla="*/ 1354933 w 1354933"/>
              <a:gd name="connsiteY4" fmla="*/ 2524090 h 2524090"/>
              <a:gd name="connsiteX5" fmla="*/ 292896 w 1354933"/>
              <a:gd name="connsiteY5" fmla="*/ 2524090 h 2524090"/>
              <a:gd name="connsiteX6" fmla="*/ 292896 w 1354933"/>
              <a:gd name="connsiteY6" fmla="*/ 2328827 h 2524090"/>
              <a:gd name="connsiteX7" fmla="*/ 1163749 w 1354933"/>
              <a:gd name="connsiteY7" fmla="*/ 2328827 h 2524090"/>
              <a:gd name="connsiteX8" fmla="*/ 1163749 w 1354933"/>
              <a:gd name="connsiteY8" fmla="*/ 1656275 h 2524090"/>
              <a:gd name="connsiteX9" fmla="*/ 679508 w 1354933"/>
              <a:gd name="connsiteY9" fmla="*/ 1172034 h 2524090"/>
              <a:gd name="connsiteX10" fmla="*/ 195267 w 1354933"/>
              <a:gd name="connsiteY10" fmla="*/ 1656275 h 2524090"/>
              <a:gd name="connsiteX11" fmla="*/ 195267 w 1354933"/>
              <a:gd name="connsiteY11" fmla="*/ 2233576 h 2524090"/>
              <a:gd name="connsiteX12" fmla="*/ 0 w 1354933"/>
              <a:gd name="connsiteY12" fmla="*/ 782605 h 2524090"/>
              <a:gd name="connsiteX13" fmla="*/ 0 w 1354933"/>
              <a:gd name="connsiteY13" fmla="*/ 573477 h 2524090"/>
              <a:gd name="connsiteX14" fmla="*/ 1350803 w 1354933"/>
              <a:gd name="connsiteY14" fmla="*/ 0 h 2524090"/>
              <a:gd name="connsiteX15" fmla="*/ 1350803 w 1354933"/>
              <a:gd name="connsiteY15" fmla="*/ 209128 h 252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54933" h="2524090">
                <a:moveTo>
                  <a:pt x="1" y="2233576"/>
                </a:moveTo>
                <a:lnTo>
                  <a:pt x="1" y="1648981"/>
                </a:lnTo>
                <a:cubicBezTo>
                  <a:pt x="1" y="1274827"/>
                  <a:pt x="303313" y="971515"/>
                  <a:pt x="677467" y="971515"/>
                </a:cubicBezTo>
                <a:cubicBezTo>
                  <a:pt x="1051621" y="971515"/>
                  <a:pt x="1354933" y="1274827"/>
                  <a:pt x="1354933" y="1648981"/>
                </a:cubicBezTo>
                <a:lnTo>
                  <a:pt x="1354933" y="2524090"/>
                </a:lnTo>
                <a:lnTo>
                  <a:pt x="292896" y="2524090"/>
                </a:lnTo>
                <a:lnTo>
                  <a:pt x="292896" y="2328827"/>
                </a:lnTo>
                <a:lnTo>
                  <a:pt x="1163749" y="2328827"/>
                </a:lnTo>
                <a:lnTo>
                  <a:pt x="1163749" y="1656275"/>
                </a:lnTo>
                <a:cubicBezTo>
                  <a:pt x="1163749" y="1388836"/>
                  <a:pt x="946947" y="1172034"/>
                  <a:pt x="679508" y="1172034"/>
                </a:cubicBezTo>
                <a:cubicBezTo>
                  <a:pt x="412069" y="1172034"/>
                  <a:pt x="195267" y="1388836"/>
                  <a:pt x="195267" y="1656275"/>
                </a:cubicBezTo>
                <a:lnTo>
                  <a:pt x="195267" y="2233576"/>
                </a:lnTo>
                <a:close/>
                <a:moveTo>
                  <a:pt x="0" y="782605"/>
                </a:moveTo>
                <a:lnTo>
                  <a:pt x="0" y="573477"/>
                </a:lnTo>
                <a:lnTo>
                  <a:pt x="1350803" y="0"/>
                </a:lnTo>
                <a:lnTo>
                  <a:pt x="1350803" y="209128"/>
                </a:lnTo>
                <a:close/>
              </a:path>
            </a:pathLst>
          </a:custGeom>
          <a:gradFill flip="none" rotWithShape="1">
            <a:gsLst>
              <a:gs pos="38000">
                <a:srgbClr val="26629D"/>
              </a:gs>
              <a:gs pos="33000">
                <a:srgbClr val="23BDB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0"/>
          <p:cNvSpPr>
            <a:spLocks noChangeArrowheads="1"/>
          </p:cNvSpPr>
          <p:nvPr/>
        </p:nvSpPr>
        <p:spPr bwMode="auto">
          <a:xfrm>
            <a:off x="1568624" y="3077424"/>
            <a:ext cx="5833725" cy="807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TW" altLang="en-US" sz="2600" dirty="0">
                <a:solidFill>
                  <a:srgbClr val="FF0000"/>
                </a:solidFill>
              </a:rPr>
              <a:t>計 畫 名 稱：</a:t>
            </a:r>
            <a:r>
              <a:rPr lang="zh-TW" altLang="en-US" sz="2600" u="sng" dirty="0">
                <a:solidFill>
                  <a:srgbClr val="FF0000"/>
                </a:solidFill>
              </a:rPr>
              <a:t> ○○○○○○○○○○開發</a:t>
            </a:r>
            <a:r>
              <a:rPr lang="en-US" altLang="zh-TW" sz="1200" dirty="0">
                <a:solidFill>
                  <a:srgbClr val="0000FF"/>
                </a:solidFill>
              </a:rPr>
              <a:t>(</a:t>
            </a:r>
            <a:r>
              <a:rPr lang="zh-TW" altLang="en-US" sz="1200" dirty="0">
                <a:solidFill>
                  <a:srgbClr val="0000FF"/>
                </a:solidFill>
              </a:rPr>
              <a:t>開發項目不得再有</a:t>
            </a:r>
            <a:r>
              <a:rPr lang="en-US" altLang="zh-TW" sz="1200" dirty="0">
                <a:solidFill>
                  <a:srgbClr val="FF9900"/>
                </a:solidFill>
              </a:rPr>
              <a:t>”</a:t>
            </a:r>
            <a:r>
              <a:rPr lang="zh-TW" altLang="en-US" sz="1200" dirty="0">
                <a:solidFill>
                  <a:srgbClr val="FF9900"/>
                </a:solidFill>
              </a:rPr>
              <a:t>計畫</a:t>
            </a:r>
            <a:r>
              <a:rPr lang="en-US" altLang="zh-TW" sz="1200" dirty="0">
                <a:solidFill>
                  <a:srgbClr val="FF9900"/>
                </a:solidFill>
              </a:rPr>
              <a:t>”</a:t>
            </a:r>
            <a:r>
              <a:rPr lang="zh-TW" altLang="en-US" sz="1200" dirty="0">
                <a:solidFill>
                  <a:srgbClr val="0000FF"/>
                </a:solidFill>
              </a:rPr>
              <a:t>兩字</a:t>
            </a:r>
            <a:r>
              <a:rPr lang="en-US" altLang="zh-TW" sz="1200" dirty="0">
                <a:solidFill>
                  <a:srgbClr val="0000FF"/>
                </a:solidFill>
              </a:rPr>
              <a:t>)</a:t>
            </a:r>
            <a:r>
              <a:rPr lang="zh-TW" altLang="en-US" sz="1200" dirty="0">
                <a:solidFill>
                  <a:srgbClr val="0000FF"/>
                </a:solidFill>
              </a:rPr>
              <a:t> </a:t>
            </a:r>
            <a:r>
              <a:rPr lang="en-US" altLang="zh-TW" sz="1200" dirty="0">
                <a:solidFill>
                  <a:srgbClr val="0000FF"/>
                </a:solidFill>
              </a:rPr>
              <a:t>             </a:t>
            </a:r>
            <a:endParaRPr lang="zh-TW" altLang="en-US" sz="1200" i="1" dirty="0">
              <a:solidFill>
                <a:srgbClr val="0000FF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712640" y="4365104"/>
            <a:ext cx="6768752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dirty="0">
                <a:ea typeface="標楷體" pitchFamily="65" charset="-120"/>
              </a:rPr>
              <a:t>輔導廠商名稱：</a:t>
            </a:r>
            <a:r>
              <a:rPr lang="zh-TW" altLang="en-US" u="sng" dirty="0">
                <a:ea typeface="標楷體" pitchFamily="65" charset="-120"/>
              </a:rPr>
              <a:t>□□□□公司</a:t>
            </a:r>
            <a:endParaRPr lang="en-US" altLang="zh-TW" u="sng" dirty="0">
              <a:solidFill>
                <a:srgbClr val="990033"/>
              </a:solidFill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dirty="0">
                <a:latin typeface="+mn-lt"/>
                <a:ea typeface="標楷體" pitchFamily="65" charset="-120"/>
              </a:rPr>
              <a:t>實 收 資 本 額：</a:t>
            </a:r>
            <a:r>
              <a:rPr lang="zh-TW" altLang="en-US" u="sng" dirty="0">
                <a:latin typeface="+mn-lt"/>
                <a:ea typeface="標楷體" pitchFamily="65" charset="-120"/>
              </a:rPr>
              <a:t>○○○○ </a:t>
            </a:r>
            <a:r>
              <a:rPr lang="zh-TW" altLang="en-US" dirty="0">
                <a:latin typeface="+mn-lt"/>
                <a:ea typeface="標楷體" pitchFamily="65" charset="-120"/>
              </a:rPr>
              <a:t>仟元</a:t>
            </a:r>
            <a:endParaRPr lang="en-US" altLang="zh-TW" dirty="0">
              <a:solidFill>
                <a:srgbClr val="990033"/>
              </a:solidFill>
              <a:latin typeface="+mn-lt"/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dirty="0">
                <a:ea typeface="標楷體" pitchFamily="65" charset="-120"/>
              </a:rPr>
              <a:t>終 端 廠 名 稱：</a:t>
            </a:r>
            <a:r>
              <a:rPr lang="zh-TW" altLang="en-US" u="sng" dirty="0">
                <a:ea typeface="標楷體" pitchFamily="65" charset="-120"/>
              </a:rPr>
              <a:t>☆☆☆☆</a:t>
            </a:r>
            <a:r>
              <a:rPr lang="en-US" altLang="zh-TW" u="sng" dirty="0">
                <a:ea typeface="標楷體" pitchFamily="65" charset="-120"/>
              </a:rPr>
              <a:t>(</a:t>
            </a:r>
            <a:r>
              <a:rPr lang="zh-TW" altLang="en-US" u="sng" dirty="0">
                <a:ea typeface="標楷體" pitchFamily="65" charset="-120"/>
              </a:rPr>
              <a:t>公司全稱，只能寫一家</a:t>
            </a:r>
            <a:r>
              <a:rPr lang="en-US" altLang="zh-TW" u="sng" dirty="0">
                <a:ea typeface="標楷體" pitchFamily="65" charset="-120"/>
              </a:rPr>
              <a:t>)</a:t>
            </a:r>
            <a:endParaRPr lang="en-US" altLang="zh-TW" u="sng" dirty="0">
              <a:solidFill>
                <a:srgbClr val="990033"/>
              </a:solidFill>
              <a:ea typeface="標楷體" pitchFamily="65" charset="-12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63674" y="4624186"/>
            <a:ext cx="8915400" cy="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400">
              <a:ea typeface="新細明體" pitchFamily="18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F2857562-0561-49B7-86C3-F4E2CDE7FC14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245741" y="754718"/>
            <a:ext cx="9906000" cy="1143000"/>
          </a:xfrm>
        </p:spPr>
        <p:txBody>
          <a:bodyPr/>
          <a:lstStyle/>
          <a:p>
            <a:r>
              <a:rPr lang="en-US" altLang="zh-TW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115</a:t>
            </a:r>
            <a:r>
              <a:rPr lang="zh-TW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年度「電子暨半導體設備標竿計畫」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1104693-8423-45FD-9285-4865C8EB0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624" y="2060846"/>
            <a:ext cx="9721080" cy="807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TW" altLang="en-US" sz="2600" dirty="0">
                <a:solidFill>
                  <a:srgbClr val="FF0000"/>
                </a:solidFill>
              </a:rPr>
              <a:t>申 請 項 目：</a:t>
            </a:r>
            <a:r>
              <a:rPr lang="en-US" altLang="zh-TW" sz="2600" dirty="0">
                <a:solidFill>
                  <a:srgbClr val="FF0000"/>
                </a:solidFill>
              </a:rPr>
              <a:t>12</a:t>
            </a:r>
            <a:r>
              <a:rPr lang="zh-TW" altLang="en-US" sz="2600" dirty="0">
                <a:solidFill>
                  <a:srgbClr val="FF0000"/>
                </a:solidFill>
              </a:rPr>
              <a:t>吋矽基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1FFD5C-D17B-413F-9831-504756CC6AB2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3" name="矩形 2"/>
          <p:cNvSpPr/>
          <p:nvPr/>
        </p:nvSpPr>
        <p:spPr>
          <a:xfrm>
            <a:off x="488504" y="828288"/>
            <a:ext cx="892899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kumimoji="0" lang="zh-TW" altLang="en-US" sz="20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受輔導廠商介紹</a:t>
            </a:r>
            <a:r>
              <a:rPr kumimoji="0"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kumimoji="0"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</a:t>
            </a:r>
            <a:r>
              <a:rPr kumimoji="0"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endParaRPr kumimoji="0" lang="en-US" altLang="zh-TW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indent="-196850" algn="just" defTabSz="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創立於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月，實收資本額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X,XXX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萬元，國內員工人數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</a:p>
          <a:p>
            <a:pPr marL="355600" indent="-196850" algn="just" defTabSz="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主要產品：晶粒挑揀機、陶瓷零組件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indent="-196850" algn="just" defTabSz="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終端客戶：</a:t>
            </a: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indent="-196850" algn="just" defTabSz="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780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kumimoji="0" lang="zh-TW" altLang="en-US" sz="20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面臨問題</a:t>
            </a:r>
            <a:r>
              <a:rPr kumimoji="0"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kumimoji="0" lang="en-US" altLang="zh-TW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lvl="0" indent="-19685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介紹受輔導廠商產品生產流程面臨哪些問題，終端客戶有哪些需求。</a:t>
            </a: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58750" lvl="0" algn="just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7800" lvl="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endParaRPr kumimoji="0" lang="en-US" altLang="zh-TW" sz="20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780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kumimoji="0" lang="zh-TW" altLang="en-US" sz="20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解決方案：</a:t>
            </a:r>
            <a:endParaRPr kumimoji="0" lang="en-US" altLang="zh-TW" sz="20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indent="-19685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針對前述問題輔導單位</a:t>
            </a: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的解決方案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如設備聯網、生產管理可視化與智慧化應用技術</a:t>
            </a:r>
            <a:r>
              <a:rPr kumimoji="0" lang="en-US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zh-TW" altLang="zh-TW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。</a:t>
            </a: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780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endParaRPr kumimoji="0" lang="en-US" altLang="zh-TW" sz="20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7800" indent="-1778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kumimoji="0" lang="zh-TW" altLang="en-US" sz="20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導入效益：</a:t>
            </a:r>
            <a:endParaRPr kumimoji="0" lang="en-US" altLang="zh-TW" sz="20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5600" lvl="0" indent="-19685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zh-TW" altLang="en-US" sz="1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可改善項目，列舉如製程效率、品質監控、產品精度優化、生產管理等前後對比。</a:t>
            </a: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8900" indent="-889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6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8900" indent="-88900" algn="just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en-US" altLang="zh-TW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3B57A91-F458-440E-BCE8-A428BF7E451D}"/>
              </a:ext>
            </a:extLst>
          </p:cNvPr>
          <p:cNvSpPr txBox="1"/>
          <p:nvPr/>
        </p:nvSpPr>
        <p:spPr>
          <a:xfrm>
            <a:off x="128464" y="4097"/>
            <a:ext cx="496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本計畫摘要說明資料</a:t>
            </a:r>
            <a:r>
              <a:rPr kumimoji="0" lang="en-US" altLang="zh-TW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至多</a:t>
            </a:r>
            <a:r>
              <a:rPr kumimoji="0" lang="en-US" altLang="zh-TW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kumimoji="0" lang="zh-TW" altLang="en-US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頁呈現</a:t>
            </a:r>
            <a:r>
              <a:rPr kumimoji="0" lang="en-US" altLang="zh-TW" sz="2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043777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8385</TotalTime>
  <Words>208</Words>
  <Application>Microsoft Office PowerPoint</Application>
  <PresentationFormat>A4 紙張 (210x297 公釐)</PresentationFormat>
  <Paragraphs>24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Arial</vt:lpstr>
      <vt:lpstr>Times New Roman</vt:lpstr>
      <vt:lpstr>Wingdings</vt:lpstr>
      <vt:lpstr>預設簡報設計</vt:lpstr>
      <vt:lpstr>115年度「電子暨半導體設備標竿計畫」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胡順淵</cp:lastModifiedBy>
  <cp:revision>468</cp:revision>
  <cp:lastPrinted>2024-12-11T01:59:02Z</cp:lastPrinted>
  <dcterms:created xsi:type="dcterms:W3CDTF">2000-07-24T16:43:24Z</dcterms:created>
  <dcterms:modified xsi:type="dcterms:W3CDTF">2025-12-08T00:39:44Z</dcterms:modified>
</cp:coreProperties>
</file>