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5"/>
  </p:notesMasterIdLst>
  <p:handoutMasterIdLst>
    <p:handoutMasterId r:id="rId6"/>
  </p:handoutMasterIdLst>
  <p:sldIdLst>
    <p:sldId id="338" r:id="rId2"/>
    <p:sldId id="417" r:id="rId3"/>
    <p:sldId id="428" r:id="rId4"/>
  </p:sldIdLst>
  <p:sldSz cx="12192000" cy="6858000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胡順淵" initials="胡順淵" lastIdx="1" clrIdx="0">
    <p:extLst>
      <p:ext uri="{19B8F6BF-5375-455C-9EA6-DF929625EA0E}">
        <p15:presenceInfo xmlns:p15="http://schemas.microsoft.com/office/powerpoint/2012/main" userId="S-1-5-21-4121792088-364229548-1291200284-101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996633"/>
    <a:srgbClr val="F6EBDE"/>
    <a:srgbClr val="008000"/>
    <a:srgbClr val="0000CC"/>
    <a:srgbClr val="990033"/>
    <a:srgbClr val="FFFFFF"/>
    <a:srgbClr val="FFFF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424" autoAdjust="0"/>
  </p:normalViewPr>
  <p:slideViewPr>
    <p:cSldViewPr>
      <p:cViewPr varScale="1">
        <p:scale>
          <a:sx n="109" d="100"/>
          <a:sy n="109" d="100"/>
        </p:scale>
        <p:origin x="55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3372" y="6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b="0"/>
            </a:lvl1pPr>
          </a:lstStyle>
          <a:p>
            <a:pPr>
              <a:defRPr/>
            </a:pPr>
            <a:fld id="{60C9E384-91E8-4985-BC7B-90E5D2F4BF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9115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15113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122"/>
            <a:ext cx="4984750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b="0"/>
            </a:lvl1pPr>
          </a:lstStyle>
          <a:p>
            <a:pPr>
              <a:defRPr/>
            </a:pPr>
            <a:fld id="{089FE3B0-4F04-4BDB-A27F-4635E6CE5E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856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271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271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271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271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C570D01-700C-4D00-9FE1-A4742FE12B46}" type="slidenum">
              <a:rPr lang="en-US" altLang="zh-TW" smtClean="0"/>
              <a:pPr>
                <a:spcBef>
                  <a:spcPct val="0"/>
                </a:spcBef>
              </a:pPr>
              <a:t>1</a:t>
            </a:fld>
            <a:endParaRPr lang="en-US" altLang="zh-TW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5113" cy="37211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5737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超搶！半導體月徵才兩萬人，月薪超車居全產業第二| 人資充電| 104招募管理">
            <a:extLst>
              <a:ext uri="{FF2B5EF4-FFF2-40B4-BE49-F238E27FC236}">
                <a16:creationId xmlns:a16="http://schemas.microsoft.com/office/drawing/2014/main" id="{A3FCB195-0F41-462E-BBBA-0F3D76489C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412"/>
            <a:ext cx="12192000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1"/>
          <p:cNvSpPr>
            <a:spLocks noGrp="1"/>
          </p:cNvSpPr>
          <p:nvPr>
            <p:ph type="ctrTitle"/>
          </p:nvPr>
        </p:nvSpPr>
        <p:spPr>
          <a:xfrm>
            <a:off x="914400" y="1460445"/>
            <a:ext cx="10363200" cy="1035546"/>
          </a:xfrm>
        </p:spPr>
        <p:txBody>
          <a:bodyPr anchor="t" anchorCtr="0">
            <a:noAutofit/>
          </a:bodyPr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0"/>
          </p:nvPr>
        </p:nvSpPr>
        <p:spPr>
          <a:xfrm>
            <a:off x="11430000" y="6611815"/>
            <a:ext cx="762000" cy="2277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26" name="Picture 2" descr="經濟部產業發展署">
            <a:extLst>
              <a:ext uri="{FF2B5EF4-FFF2-40B4-BE49-F238E27FC236}">
                <a16:creationId xmlns:a16="http://schemas.microsoft.com/office/drawing/2014/main" id="{1517ED89-AC36-4C27-A577-D96D4E5F5E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186277"/>
            <a:ext cx="4104456" cy="91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256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he Silicon Wafer Processing Process">
            <a:extLst>
              <a:ext uri="{FF2B5EF4-FFF2-40B4-BE49-F238E27FC236}">
                <a16:creationId xmlns:a16="http://schemas.microsoft.com/office/drawing/2014/main" id="{6DA7E829-4F88-49B1-901D-BC5C8DC43D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6439" y="4884406"/>
            <a:ext cx="2123309" cy="169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>
          <a:xfrm>
            <a:off x="11430000" y="6601465"/>
            <a:ext cx="762000" cy="238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839416" y="71751"/>
            <a:ext cx="10657184" cy="652835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9416" y="877051"/>
            <a:ext cx="10657184" cy="5576285"/>
          </a:xfrm>
        </p:spPr>
        <p:txBody>
          <a:bodyPr/>
          <a:lstStyle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2050" name="Picture 2" descr="經濟部產業發展署- 維基百科，自由的百科全書">
            <a:extLst>
              <a:ext uri="{FF2B5EF4-FFF2-40B4-BE49-F238E27FC236}">
                <a16:creationId xmlns:a16="http://schemas.microsoft.com/office/drawing/2014/main" id="{C7C10E2C-B2F9-4D34-A4E0-5DC0234DE6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82" y="213502"/>
            <a:ext cx="69034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95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>
          <a:xfrm>
            <a:off x="11430000" y="6601465"/>
            <a:ext cx="762000" cy="238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6" name="Picture 4" descr="The Silicon Wafer Processing Process">
            <a:extLst>
              <a:ext uri="{FF2B5EF4-FFF2-40B4-BE49-F238E27FC236}">
                <a16:creationId xmlns:a16="http://schemas.microsoft.com/office/drawing/2014/main" id="{2CC5961C-3F95-4E7F-BEAE-05F354D3B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6439" y="4884406"/>
            <a:ext cx="2123309" cy="169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標題 7">
            <a:extLst>
              <a:ext uri="{FF2B5EF4-FFF2-40B4-BE49-F238E27FC236}">
                <a16:creationId xmlns:a16="http://schemas.microsoft.com/office/drawing/2014/main" id="{5F22FA28-36C8-452D-8637-DB3B0CF71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71751"/>
            <a:ext cx="10657184" cy="652835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15" name="Picture 2" descr="經濟部產業發展署- 維基百科，自由的百科全書">
            <a:extLst>
              <a:ext uri="{FF2B5EF4-FFF2-40B4-BE49-F238E27FC236}">
                <a16:creationId xmlns:a16="http://schemas.microsoft.com/office/drawing/2014/main" id="{631C5DEE-C03A-4DB9-B3CC-916EC7C39E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82" y="213502"/>
            <a:ext cx="69034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70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11430000" y="6601465"/>
            <a:ext cx="762000" cy="238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4" name="Picture 4" descr="The Silicon Wafer Processing Process">
            <a:extLst>
              <a:ext uri="{FF2B5EF4-FFF2-40B4-BE49-F238E27FC236}">
                <a16:creationId xmlns:a16="http://schemas.microsoft.com/office/drawing/2014/main" id="{0216093B-2C25-462E-A25B-9C09AA33C3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6439" y="4884406"/>
            <a:ext cx="2123309" cy="169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經濟部產業發展署- 維基百科，自由的百科全書">
            <a:extLst>
              <a:ext uri="{FF2B5EF4-FFF2-40B4-BE49-F238E27FC236}">
                <a16:creationId xmlns:a16="http://schemas.microsoft.com/office/drawing/2014/main" id="{2C5B5317-CE95-4A58-B1E4-5FD9DB707E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82" y="213502"/>
            <a:ext cx="69034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69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投影片編號版面配置區 5">
            <a:extLst>
              <a:ext uri="{FF2B5EF4-FFF2-40B4-BE49-F238E27FC236}">
                <a16:creationId xmlns:a16="http://schemas.microsoft.com/office/drawing/2014/main" id="{473810D3-1FEE-4176-B7F6-C334785B91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30000" y="6601465"/>
            <a:ext cx="762000" cy="238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446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FFD5C-D17B-413F-9831-504756CC6A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3" name="Picture 4" descr="The Silicon Wafer Processing Process">
            <a:extLst>
              <a:ext uri="{FF2B5EF4-FFF2-40B4-BE49-F238E27FC236}">
                <a16:creationId xmlns:a16="http://schemas.microsoft.com/office/drawing/2014/main" id="{A88F4972-B53F-475A-82B0-115807AA6F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6439" y="4884406"/>
            <a:ext cx="2123309" cy="169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80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1A9C814A-ABC0-7F43-96F2-D2C87B999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01464"/>
            <a:ext cx="12192000" cy="256536"/>
          </a:xfrm>
          <a:prstGeom prst="rect">
            <a:avLst/>
          </a:prstGeom>
        </p:spPr>
      </p:pic>
      <p:sp>
        <p:nvSpPr>
          <p:cNvPr id="102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1998389" y="60290"/>
            <a:ext cx="10193611" cy="61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39864"/>
            <a:ext cx="11152717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9743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30000" y="6677131"/>
            <a:ext cx="762000" cy="16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ctr" hangingPunct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3266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37" r:id="rId5"/>
    <p:sldLayoutId id="2147483838" r:id="rId6"/>
  </p:sldLayoutIdLst>
  <p:hf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606675" y="4008163"/>
            <a:ext cx="184731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ea typeface="新細明體" pitchFamily="18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2857562-0561-49B7-86C3-F4E2CDE7FC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115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年度「電子暨半導體設備標竿計畫」</a:t>
            </a:r>
            <a:b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r>
              <a:rPr kumimoji="1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cs typeface="+mn-cs"/>
              </a:rPr>
              <a:t>計畫名稱：</a:t>
            </a:r>
            <a:r>
              <a:rPr kumimoji="1" lang="zh-TW" alt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cs typeface="+mn-cs"/>
              </a:rPr>
              <a:t>○○○○○○○○○○開發</a:t>
            </a:r>
            <a: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cs typeface="+mn-cs"/>
              </a:rPr>
              <a:t>(</a:t>
            </a:r>
            <a:r>
              <a:rPr kumimoji="1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cs typeface="+mn-cs"/>
              </a:rPr>
              <a:t>計畫名稱請不要多寫</a:t>
            </a:r>
            <a: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j-ea"/>
                <a:cs typeface="+mn-cs"/>
              </a:rPr>
              <a:t>”</a:t>
            </a:r>
            <a:r>
              <a:rPr kumimoji="1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j-ea"/>
                <a:cs typeface="+mn-cs"/>
              </a:rPr>
              <a:t>計畫</a:t>
            </a:r>
            <a: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j-ea"/>
                <a:cs typeface="+mn-cs"/>
              </a:rPr>
              <a:t>”</a:t>
            </a:r>
            <a:r>
              <a:rPr kumimoji="1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cs typeface="+mn-cs"/>
              </a:rPr>
              <a:t>兩字</a:t>
            </a:r>
            <a: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cs typeface="+mn-cs"/>
              </a:rPr>
              <a:t>)</a:t>
            </a:r>
            <a:r>
              <a:rPr kumimoji="1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cs typeface="+mn-cs"/>
              </a:rPr>
              <a:t> </a:t>
            </a:r>
            <a: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cs typeface="+mn-cs"/>
              </a:rPr>
              <a:t>             </a:t>
            </a: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8EFAF09-803C-4713-8362-BC0CBE102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800" y="3501008"/>
            <a:ext cx="9334400" cy="2495128"/>
          </a:xfrm>
        </p:spPr>
        <p:txBody>
          <a:bodyPr/>
          <a:lstStyle/>
          <a:p>
            <a:r>
              <a:rPr lang="zh-TW" altLang="en-US" sz="2600" dirty="0">
                <a:solidFill>
                  <a:schemeClr val="tx1"/>
                </a:solidFill>
                <a:latin typeface="+mj-ea"/>
                <a:ea typeface="+mj-ea"/>
              </a:rPr>
              <a:t>申請領域：</a:t>
            </a:r>
            <a:r>
              <a:rPr lang="zh-TW" altLang="en-US" sz="2600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工具機跨入半導體零組件</a:t>
            </a:r>
            <a:r>
              <a:rPr lang="en-US" altLang="zh-TW" sz="2600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A</a:t>
            </a:r>
            <a:r>
              <a:rPr lang="en-US" altLang="zh-TW" sz="2600" dirty="0">
                <a:solidFill>
                  <a:schemeClr val="tx1"/>
                </a:solidFill>
                <a:highlight>
                  <a:srgbClr val="FFFF00"/>
                </a:highlight>
                <a:latin typeface="+mj-ea"/>
                <a:ea typeface="+mj-ea"/>
              </a:rPr>
              <a:t> or </a:t>
            </a:r>
            <a:r>
              <a:rPr lang="en-US" altLang="zh-TW" sz="2600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B</a:t>
            </a:r>
            <a:r>
              <a:rPr lang="zh-TW" altLang="en-US" sz="2600" dirty="0">
                <a:solidFill>
                  <a:schemeClr val="tx1"/>
                </a:solidFill>
                <a:highlight>
                  <a:srgbClr val="FFFF00"/>
                </a:highlight>
                <a:latin typeface="+mj-ea"/>
                <a:ea typeface="+mj-ea"/>
              </a:rPr>
              <a:t>類輔導案</a:t>
            </a:r>
            <a:r>
              <a:rPr kumimoji="1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(A</a:t>
            </a:r>
            <a:r>
              <a:rPr kumimoji="1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或</a:t>
            </a:r>
            <a:r>
              <a:rPr kumimoji="1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B</a:t>
            </a:r>
            <a:r>
              <a:rPr kumimoji="1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請擇</a:t>
            </a:r>
            <a:r>
              <a:rPr kumimoji="1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1</a:t>
            </a:r>
            <a:r>
              <a:rPr lang="zh-TW" altLang="en-US" sz="1400" b="1" kern="1200" dirty="0">
                <a:solidFill>
                  <a:srgbClr val="FF0000"/>
                </a:solidFill>
                <a:latin typeface="微軟正黑體"/>
                <a:ea typeface="微軟正黑體"/>
                <a:cs typeface="+mj-cs"/>
              </a:rPr>
              <a:t>保留</a:t>
            </a:r>
            <a:r>
              <a:rPr kumimoji="1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/>
                <a:ea typeface="微軟正黑體"/>
                <a:cs typeface="+mj-cs"/>
              </a:rPr>
              <a:t>)</a:t>
            </a:r>
            <a:endParaRPr lang="en-US" altLang="zh-TW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</a:rPr>
              <a:t>提案單位 </a:t>
            </a:r>
            <a:r>
              <a:rPr lang="en-US" altLang="zh-TW" sz="2400" dirty="0">
                <a:solidFill>
                  <a:schemeClr val="tx1"/>
                </a:solidFill>
                <a:latin typeface="+mj-ea"/>
                <a:ea typeface="+mj-ea"/>
              </a:rPr>
              <a:t>:</a:t>
            </a: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zh-TW" altLang="en-US" sz="2400" b="0" u="sng" dirty="0">
                <a:solidFill>
                  <a:schemeClr val="tx1"/>
                </a:solidFill>
                <a:latin typeface="+mj-ea"/>
                <a:ea typeface="+mj-ea"/>
              </a:rPr>
              <a:t>□□□□□□□□□□</a:t>
            </a:r>
            <a:endParaRPr lang="en-US" altLang="zh-TW" sz="2400" dirty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</a:rPr>
              <a:t>輔導廠商名稱：</a:t>
            </a:r>
            <a:r>
              <a:rPr lang="zh-TW" altLang="en-US" sz="2400" b="0" u="sng" dirty="0">
                <a:solidFill>
                  <a:schemeClr val="tx1"/>
                </a:solidFill>
                <a:latin typeface="+mj-ea"/>
                <a:ea typeface="+mj-ea"/>
              </a:rPr>
              <a:t>□□□□□□□□</a:t>
            </a:r>
            <a:endParaRPr lang="en-US" altLang="zh-TW" sz="2400" u="sng" dirty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</a:rPr>
              <a:t>實收資本額：</a:t>
            </a:r>
            <a:r>
              <a:rPr lang="zh-TW" altLang="en-US" sz="2400" u="sng" dirty="0">
                <a:solidFill>
                  <a:schemeClr val="tx1"/>
                </a:solidFill>
                <a:latin typeface="+mj-ea"/>
                <a:ea typeface="+mj-ea"/>
              </a:rPr>
              <a:t>○○○○</a:t>
            </a: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</a:rPr>
              <a:t>仟元</a:t>
            </a:r>
            <a:endParaRPr lang="en-US" altLang="zh-TW" sz="2400" dirty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altLang="zh-TW" sz="2400" dirty="0">
                <a:solidFill>
                  <a:schemeClr val="tx1"/>
                </a:solidFill>
                <a:latin typeface="+mj-ea"/>
                <a:ea typeface="+mj-ea"/>
              </a:rPr>
              <a:t>β</a:t>
            </a:r>
            <a:r>
              <a:rPr lang="en-US" altLang="zh-TW" sz="2400" dirty="0">
                <a:solidFill>
                  <a:schemeClr val="tx1"/>
                </a:solidFill>
                <a:latin typeface="+mj-ea"/>
                <a:ea typeface="+mj-ea"/>
              </a:rPr>
              <a:t>-site/</a:t>
            </a:r>
            <a:r>
              <a:rPr lang="zh-TW" altLang="en-US" sz="2400" dirty="0">
                <a:solidFill>
                  <a:schemeClr val="tx1"/>
                </a:solidFill>
                <a:latin typeface="+mj-ea"/>
                <a:ea typeface="+mj-ea"/>
              </a:rPr>
              <a:t>需求來源廠商：</a:t>
            </a:r>
            <a:r>
              <a:rPr lang="zh-TW" altLang="en-US" sz="2400" b="0" u="sng" dirty="0">
                <a:solidFill>
                  <a:schemeClr val="tx1"/>
                </a:solidFill>
                <a:highlight>
                  <a:srgbClr val="FFFF00"/>
                </a:highlight>
                <a:latin typeface="+mj-ea"/>
                <a:ea typeface="+mj-ea"/>
              </a:rPr>
              <a:t>☆☆☆☆</a:t>
            </a:r>
            <a:endParaRPr lang="en-US" altLang="zh-TW" sz="2400" u="sng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" name="矩形圖說文字 14">
            <a:extLst>
              <a:ext uri="{FF2B5EF4-FFF2-40B4-BE49-F238E27FC236}">
                <a16:creationId xmlns:a16="http://schemas.microsoft.com/office/drawing/2014/main" id="{9E799AE6-2DB3-4AF9-B4BF-2A744AC94DF3}"/>
              </a:ext>
            </a:extLst>
          </p:cNvPr>
          <p:cNvSpPr/>
          <p:nvPr/>
        </p:nvSpPr>
        <p:spPr>
          <a:xfrm>
            <a:off x="8472264" y="4469828"/>
            <a:ext cx="3384376" cy="1730926"/>
          </a:xfrm>
          <a:prstGeom prst="wedgeRectCallout">
            <a:avLst>
              <a:gd name="adj1" fmla="val -58473"/>
              <a:gd name="adj2" fmla="val 2013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TW" altLang="en-US" sz="1400" dirty="0">
                <a:solidFill>
                  <a:srgbClr val="FF0000"/>
                </a:solidFill>
              </a:rPr>
              <a:t>說明 </a:t>
            </a:r>
            <a:r>
              <a:rPr lang="en-US" altLang="zh-TW" sz="1400" dirty="0">
                <a:solidFill>
                  <a:srgbClr val="FF0000"/>
                </a:solidFill>
              </a:rPr>
              <a:t>:</a:t>
            </a:r>
            <a:r>
              <a:rPr lang="zh-TW" altLang="en-US" sz="1400" dirty="0">
                <a:solidFill>
                  <a:srgbClr val="FF0000"/>
                </a:solidFill>
              </a:rPr>
              <a:t> </a:t>
            </a:r>
            <a:endParaRPr lang="en-US" altLang="zh-TW" sz="1400" dirty="0">
              <a:solidFill>
                <a:srgbClr val="FF0000"/>
              </a:solidFill>
            </a:endParaRPr>
          </a:p>
          <a:p>
            <a:pPr algn="just"/>
            <a:r>
              <a:rPr lang="en-US" altLang="zh-TW" sz="1400" dirty="0">
                <a:solidFill>
                  <a:schemeClr val="tx1"/>
                </a:solidFill>
              </a:rPr>
              <a:t>A</a:t>
            </a:r>
            <a:r>
              <a:rPr lang="zh-TW" altLang="en-US" sz="1400" dirty="0">
                <a:solidFill>
                  <a:schemeClr val="tx1"/>
                </a:solidFill>
              </a:rPr>
              <a:t>類</a:t>
            </a:r>
            <a:r>
              <a:rPr lang="en-US" altLang="zh-TW" sz="1400" dirty="0">
                <a:solidFill>
                  <a:schemeClr val="tx1"/>
                </a:solidFill>
              </a:rPr>
              <a:t>(</a:t>
            </a:r>
            <a:r>
              <a:rPr lang="zh-TW" altLang="en-US" sz="1400" dirty="0">
                <a:solidFill>
                  <a:schemeClr val="tx1"/>
                </a:solidFill>
              </a:rPr>
              <a:t>總經費</a:t>
            </a:r>
            <a:r>
              <a:rPr lang="en-US" altLang="zh-TW" sz="1400" dirty="0">
                <a:solidFill>
                  <a:schemeClr val="tx1"/>
                </a:solidFill>
              </a:rPr>
              <a:t>300</a:t>
            </a:r>
            <a:r>
              <a:rPr lang="zh-TW" altLang="en-US" sz="1400" dirty="0">
                <a:solidFill>
                  <a:schemeClr val="tx1"/>
                </a:solidFill>
              </a:rPr>
              <a:t>萬</a:t>
            </a:r>
            <a:r>
              <a:rPr lang="en-US" altLang="zh-TW" sz="1400" dirty="0">
                <a:solidFill>
                  <a:schemeClr val="tx1"/>
                </a:solidFill>
              </a:rPr>
              <a:t>)</a:t>
            </a:r>
            <a:r>
              <a:rPr lang="zh-TW" altLang="en-US" sz="1400" dirty="0">
                <a:solidFill>
                  <a:schemeClr val="tx1"/>
                </a:solidFill>
              </a:rPr>
              <a:t> </a:t>
            </a:r>
            <a:r>
              <a:rPr lang="en-US" altLang="zh-TW" sz="1400" dirty="0">
                <a:solidFill>
                  <a:schemeClr val="tx1"/>
                </a:solidFill>
              </a:rPr>
              <a:t>:</a:t>
            </a:r>
            <a:r>
              <a:rPr lang="zh-TW" altLang="en-US" sz="1400" dirty="0">
                <a:solidFill>
                  <a:schemeClr val="tx1"/>
                </a:solidFill>
              </a:rPr>
              <a:t> 須有明確的</a:t>
            </a:r>
            <a:r>
              <a:rPr lang="el-GR" altLang="zh-TW" sz="1400" dirty="0">
                <a:solidFill>
                  <a:schemeClr val="tx1"/>
                </a:solidFill>
                <a:latin typeface="+mj-ea"/>
                <a:ea typeface="+mj-ea"/>
              </a:rPr>
              <a:t>β</a:t>
            </a:r>
            <a:r>
              <a:rPr lang="en-US" altLang="zh-TW" sz="1400" dirty="0">
                <a:solidFill>
                  <a:schemeClr val="tx1"/>
                </a:solidFill>
                <a:latin typeface="+mj-ea"/>
                <a:ea typeface="+mj-ea"/>
              </a:rPr>
              <a:t>-site</a:t>
            </a:r>
            <a:r>
              <a:rPr lang="zh-TW" altLang="en-US" sz="1400" dirty="0">
                <a:solidFill>
                  <a:schemeClr val="tx1"/>
                </a:solidFill>
                <a:latin typeface="+mj-ea"/>
                <a:ea typeface="+mj-ea"/>
              </a:rPr>
              <a:t>對象合作證明文件</a:t>
            </a:r>
            <a:r>
              <a:rPr lang="en-US" altLang="zh-TW" sz="1400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zh-TW" altLang="en-US" sz="1400" dirty="0">
                <a:solidFill>
                  <a:schemeClr val="tx1"/>
                </a:solidFill>
                <a:latin typeface="+mj-ea"/>
                <a:ea typeface="+mj-ea"/>
              </a:rPr>
              <a:t>如合作意願書、訂單</a:t>
            </a:r>
            <a:r>
              <a:rPr lang="en-US" altLang="zh-TW" sz="1400" dirty="0">
                <a:solidFill>
                  <a:schemeClr val="tx1"/>
                </a:solidFill>
                <a:latin typeface="+mj-ea"/>
                <a:ea typeface="+mj-ea"/>
              </a:rPr>
              <a:t>…)</a:t>
            </a:r>
            <a:r>
              <a:rPr lang="zh-TW" altLang="en-US" sz="1400" dirty="0">
                <a:solidFill>
                  <a:schemeClr val="tx1"/>
                </a:solidFill>
                <a:latin typeface="+mj-ea"/>
                <a:ea typeface="+mj-ea"/>
              </a:rPr>
              <a:t>，產品開發完成後交付並進行後續驗證。</a:t>
            </a:r>
            <a:endParaRPr lang="en-US" altLang="zh-TW" sz="1400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just">
              <a:spcBef>
                <a:spcPts val="600"/>
              </a:spcBef>
            </a:pPr>
            <a:r>
              <a:rPr lang="en-US" altLang="zh-TW" sz="1400" dirty="0">
                <a:solidFill>
                  <a:schemeClr val="tx1"/>
                </a:solidFill>
                <a:latin typeface="+mj-ea"/>
                <a:ea typeface="+mj-ea"/>
              </a:rPr>
              <a:t>B</a:t>
            </a:r>
            <a:r>
              <a:rPr lang="zh-TW" altLang="en-US" sz="1400" dirty="0">
                <a:solidFill>
                  <a:schemeClr val="tx1"/>
                </a:solidFill>
                <a:latin typeface="+mj-ea"/>
                <a:ea typeface="+mj-ea"/>
              </a:rPr>
              <a:t>類</a:t>
            </a:r>
            <a:r>
              <a:rPr lang="en-US" altLang="zh-TW" sz="1400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zh-TW" altLang="en-US" sz="1400" dirty="0">
                <a:solidFill>
                  <a:schemeClr val="tx1"/>
                </a:solidFill>
                <a:latin typeface="+mj-ea"/>
                <a:ea typeface="+mj-ea"/>
              </a:rPr>
              <a:t>總經費</a:t>
            </a:r>
            <a:r>
              <a:rPr lang="en-US" altLang="zh-TW" sz="1400" dirty="0">
                <a:solidFill>
                  <a:schemeClr val="tx1"/>
                </a:solidFill>
                <a:latin typeface="+mj-ea"/>
                <a:ea typeface="+mj-ea"/>
              </a:rPr>
              <a:t>150</a:t>
            </a:r>
            <a:r>
              <a:rPr lang="zh-TW" altLang="en-US" sz="1400" dirty="0">
                <a:solidFill>
                  <a:schemeClr val="tx1"/>
                </a:solidFill>
                <a:latin typeface="+mj-ea"/>
                <a:ea typeface="+mj-ea"/>
              </a:rPr>
              <a:t>萬</a:t>
            </a:r>
            <a:r>
              <a:rPr lang="en-US" altLang="zh-TW" sz="1400" dirty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r>
              <a:rPr lang="zh-TW" altLang="en-US" sz="1400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zh-TW" sz="1400" dirty="0">
                <a:solidFill>
                  <a:schemeClr val="tx1"/>
                </a:solidFill>
                <a:latin typeface="+mj-ea"/>
                <a:ea typeface="+mj-ea"/>
              </a:rPr>
              <a:t>:</a:t>
            </a:r>
            <a:r>
              <a:rPr lang="zh-TW" altLang="en-US" sz="1400" dirty="0">
                <a:solidFill>
                  <a:schemeClr val="tx1"/>
                </a:solidFill>
                <a:latin typeface="+mj-ea"/>
                <a:ea typeface="+mj-ea"/>
              </a:rPr>
              <a:t> 須提出試作規格來源、業界需求、目標客戶、交付對象</a:t>
            </a:r>
            <a:r>
              <a:rPr lang="en-US" altLang="zh-TW" sz="1400" dirty="0">
                <a:solidFill>
                  <a:schemeClr val="tx1"/>
                </a:solidFill>
                <a:latin typeface="+mj-ea"/>
                <a:ea typeface="+mj-ea"/>
              </a:rPr>
              <a:t>…</a:t>
            </a:r>
            <a:r>
              <a:rPr lang="zh-TW" altLang="en-US" sz="1400" dirty="0">
                <a:solidFill>
                  <a:schemeClr val="tx1"/>
                </a:solidFill>
                <a:latin typeface="+mj-ea"/>
                <a:ea typeface="+mj-ea"/>
              </a:rPr>
              <a:t>等說明或文件。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6C47708-506F-44D5-B85D-2DF644F4FEBD}"/>
              </a:ext>
            </a:extLst>
          </p:cNvPr>
          <p:cNvSpPr txBox="1"/>
          <p:nvPr/>
        </p:nvSpPr>
        <p:spPr>
          <a:xfrm>
            <a:off x="5591944" y="188640"/>
            <a:ext cx="640871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建議開始動筆寫之前先跟我方窗口討論，確認「輔導廠商」是否符合資格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1FFD5C-D17B-413F-9831-504756CC6AB2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3" name="矩形 2"/>
          <p:cNvSpPr/>
          <p:nvPr/>
        </p:nvSpPr>
        <p:spPr>
          <a:xfrm>
            <a:off x="1055440" y="404664"/>
            <a:ext cx="89289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kumimoji="0"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輔導廠商介紹</a:t>
            </a:r>
            <a:r>
              <a:rPr kumimoji="0"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0"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OOOOO</a:t>
            </a:r>
            <a:r>
              <a:rPr kumimoji="0"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  <a:endParaRPr kumimoji="0" lang="en-US" altLang="zh-TW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indent="-196850" algn="just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創立於</a:t>
            </a:r>
            <a:r>
              <a:rPr kumimoji="0"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</a:t>
            </a: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kumimoji="0"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</a:t>
            </a: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月，實收資本額</a:t>
            </a:r>
            <a:r>
              <a:rPr kumimoji="0"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X,XXX</a:t>
            </a: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萬元，國內員工人數</a:t>
            </a:r>
            <a:r>
              <a:rPr kumimoji="0"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</a:t>
            </a: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  <a:p>
            <a:pPr marL="355600" indent="-196850" algn="just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公司產品：</a:t>
            </a:r>
            <a:r>
              <a:rPr kumimoji="0" lang="zh-TW" altLang="en-US" sz="1600" dirty="0">
                <a:solidFill>
                  <a:prstClr val="black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整機廠</a:t>
            </a: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五軸、磨床、車銑、龍門、放電</a:t>
            </a:r>
            <a:r>
              <a:rPr kumimoji="0"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等類型</a:t>
            </a:r>
            <a:endParaRPr kumimoji="0"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8750" algn="just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kumimoji="0" lang="zh-TW" altLang="en-US" sz="1600" dirty="0">
                <a:solidFill>
                  <a:prstClr val="black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零組件廠</a:t>
            </a: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主軸、冰水機、螺桿滑軌、平台、刀庫、控制器</a:t>
            </a:r>
            <a:r>
              <a:rPr kumimoji="0"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等類型</a:t>
            </a:r>
            <a:endParaRPr kumimoji="0"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8750" algn="just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kumimoji="0" lang="zh-TW" altLang="en-US" sz="1600" dirty="0">
                <a:solidFill>
                  <a:prstClr val="black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加工廠</a:t>
            </a:r>
            <a:r>
              <a:rPr kumimoji="0" lang="en-US" altLang="zh-TW" sz="1600" dirty="0">
                <a:solidFill>
                  <a:prstClr val="black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600" dirty="0">
                <a:solidFill>
                  <a:prstClr val="black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非半導體</a:t>
            </a:r>
            <a:r>
              <a:rPr kumimoji="0" lang="en-US" altLang="zh-TW" sz="1600" dirty="0">
                <a:solidFill>
                  <a:prstClr val="black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OEM)</a:t>
            </a: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金屬</a:t>
            </a:r>
            <a:r>
              <a:rPr kumimoji="0"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非金屬加工、特殊製程</a:t>
            </a:r>
            <a:r>
              <a:rPr kumimoji="0"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等類型</a:t>
            </a:r>
            <a:endParaRPr kumimoji="0"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indent="-196850" algn="just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公司簡介</a:t>
            </a:r>
            <a:r>
              <a:rPr kumimoji="0"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(150</a:t>
            </a: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字以上</a:t>
            </a:r>
            <a:r>
              <a:rPr kumimoji="0"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0"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</a:t>
            </a: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公司在工具機</a:t>
            </a:r>
            <a:r>
              <a:rPr kumimoji="0"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產業鏈</a:t>
            </a:r>
            <a:r>
              <a:rPr kumimoji="0"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已累積</a:t>
            </a:r>
            <a:r>
              <a:rPr kumimoji="0"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</a:t>
            </a: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多年技術與產品基礎，取得</a:t>
            </a:r>
            <a:r>
              <a:rPr kumimoji="0"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</a:t>
            </a: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項臺灣專利。核心技術及相關主力產品有</a:t>
            </a:r>
            <a:r>
              <a:rPr kumimoji="0"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XXX…</a:t>
            </a: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等。</a:t>
            </a:r>
            <a:endParaRPr kumimoji="0"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8750" algn="just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-177800" algn="just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kumimoji="0"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遭遇瓶頸與如何解決</a:t>
            </a:r>
            <a:r>
              <a:rPr kumimoji="0"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kumimoji="0" lang="en-US" altLang="zh-TW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indent="-196850" algn="just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遭遇瓶頸</a:t>
            </a:r>
            <a:r>
              <a:rPr kumimoji="0"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355600" indent="-196850" algn="just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如何解決</a:t>
            </a:r>
            <a:r>
              <a:rPr kumimoji="0"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88900" indent="-88900" algn="just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kumimoji="0"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 indent="-88900" algn="just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kumimoji="0"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 indent="-88900" algn="just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kumimoji="0"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 indent="-88900" algn="just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kumimoji="0" lang="en-US" altLang="zh-TW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圖說文字 14"/>
          <p:cNvSpPr/>
          <p:nvPr/>
        </p:nvSpPr>
        <p:spPr>
          <a:xfrm>
            <a:off x="2639616" y="4955182"/>
            <a:ext cx="7056784" cy="1236315"/>
          </a:xfrm>
          <a:prstGeom prst="wedgeRectCallout">
            <a:avLst>
              <a:gd name="adj1" fmla="val -51364"/>
              <a:gd name="adj2" fmla="val -13674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TW" altLang="en-US" sz="1400" u="sng" dirty="0">
                <a:solidFill>
                  <a:srgbClr val="FF0000"/>
                </a:solidFill>
              </a:rPr>
              <a:t>工具機產業鏈之</a:t>
            </a:r>
            <a:r>
              <a:rPr lang="en-US" altLang="zh-TW" sz="1400" u="sng" dirty="0">
                <a:solidFill>
                  <a:srgbClr val="FF0000"/>
                </a:solidFill>
              </a:rPr>
              <a:t>AAA</a:t>
            </a:r>
            <a:r>
              <a:rPr lang="zh-TW" altLang="en-US" sz="1400" u="sng" dirty="0">
                <a:solidFill>
                  <a:srgbClr val="FF0000"/>
                </a:solidFill>
              </a:rPr>
              <a:t>公司</a:t>
            </a:r>
            <a:r>
              <a:rPr lang="zh-TW" altLang="en-US" sz="1400" b="0" dirty="0">
                <a:solidFill>
                  <a:srgbClr val="FF0000"/>
                </a:solidFill>
              </a:rPr>
              <a:t>有意運用該公司之</a:t>
            </a:r>
            <a:r>
              <a:rPr lang="en-US" altLang="zh-TW" sz="1400" b="0" dirty="0">
                <a:solidFill>
                  <a:srgbClr val="FF0000"/>
                </a:solidFill>
              </a:rPr>
              <a:t>BBB</a:t>
            </a:r>
            <a:r>
              <a:rPr lang="zh-TW" altLang="en-US" sz="1400" b="0" dirty="0">
                <a:solidFill>
                  <a:srgbClr val="FF0000"/>
                </a:solidFill>
              </a:rPr>
              <a:t>量能，並透過法人單位</a:t>
            </a:r>
            <a:r>
              <a:rPr lang="en-US" altLang="zh-TW" sz="1400" b="0" dirty="0">
                <a:solidFill>
                  <a:srgbClr val="FF0000"/>
                </a:solidFill>
              </a:rPr>
              <a:t>CCC</a:t>
            </a:r>
            <a:r>
              <a:rPr lang="zh-TW" altLang="en-US" sz="1400" b="0" dirty="0">
                <a:solidFill>
                  <a:srgbClr val="FF0000"/>
                </a:solidFill>
              </a:rPr>
              <a:t>之</a:t>
            </a:r>
            <a:r>
              <a:rPr lang="en-US" altLang="zh-TW" sz="1400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DDDD</a:t>
            </a:r>
            <a:r>
              <a:rPr lang="zh-TW" altLang="en-US" sz="1400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協助，打造</a:t>
            </a:r>
            <a:r>
              <a:rPr lang="en-US" altLang="zh-TW" sz="1400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試作</a:t>
            </a:r>
            <a:r>
              <a:rPr lang="en-US" altLang="zh-TW" sz="1400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)XXX</a:t>
            </a:r>
            <a:r>
              <a:rPr lang="zh-TW" altLang="en-US" sz="1400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零組件，符合</a:t>
            </a:r>
            <a:r>
              <a:rPr lang="en-US" altLang="zh-TW" sz="1400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EEE</a:t>
            </a:r>
            <a:r>
              <a:rPr lang="zh-TW" altLang="en-US" sz="1400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公司之要求，並藉此累積切日半導體領域之相關經驗。</a:t>
            </a:r>
            <a:endParaRPr lang="en-US" altLang="zh-TW" sz="1400" dirty="0">
              <a:solidFill>
                <a:srgbClr val="FF0000"/>
              </a:solidFill>
            </a:endParaRPr>
          </a:p>
          <a:p>
            <a:pPr algn="just"/>
            <a:r>
              <a:rPr lang="zh-TW" altLang="en-US" sz="1400" dirty="0">
                <a:solidFill>
                  <a:srgbClr val="FF0000"/>
                </a:solidFill>
              </a:rPr>
              <a:t>簡述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技術投入</a:t>
            </a:r>
            <a:r>
              <a:rPr lang="zh-TW" altLang="en-US" sz="1400" dirty="0">
                <a:solidFill>
                  <a:srgbClr val="FF0000"/>
                </a:solidFill>
              </a:rPr>
              <a:t>與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開發項目</a:t>
            </a:r>
            <a:r>
              <a:rPr lang="zh-TW" altLang="en-US" sz="1400" dirty="0">
                <a:solidFill>
                  <a:srgbClr val="FF0000"/>
                </a:solidFill>
              </a:rPr>
              <a:t>，為這計畫帶來何種技術或是達到某高規格要求。</a:t>
            </a:r>
            <a:endParaRPr lang="en-US" altLang="zh-TW" sz="1400" dirty="0">
              <a:solidFill>
                <a:srgbClr val="FF0000"/>
              </a:solidFill>
            </a:endParaRPr>
          </a:p>
          <a:p>
            <a:pPr algn="just"/>
            <a:r>
              <a:rPr lang="zh-TW" altLang="en-US" sz="1400" dirty="0">
                <a:solidFill>
                  <a:srgbClr val="FF0000"/>
                </a:solidFill>
              </a:rPr>
              <a:t>能在</a:t>
            </a:r>
            <a:r>
              <a:rPr lang="en-US" altLang="zh-TW" sz="1400" u="sng" dirty="0">
                <a:solidFill>
                  <a:srgbClr val="FF0000"/>
                </a:solidFill>
              </a:rPr>
              <a:t>1</a:t>
            </a:r>
            <a:r>
              <a:rPr lang="zh-TW" altLang="en-US" sz="1400" u="sng" dirty="0">
                <a:solidFill>
                  <a:srgbClr val="FF0000"/>
                </a:solidFill>
              </a:rPr>
              <a:t>分鐘內解釋清楚計畫內容</a:t>
            </a:r>
            <a:r>
              <a:rPr lang="zh-TW" altLang="en-US" sz="1400" dirty="0">
                <a:solidFill>
                  <a:srgbClr val="FF0000"/>
                </a:solidFill>
              </a:rPr>
              <a:t>。</a:t>
            </a:r>
          </a:p>
        </p:txBody>
      </p:sp>
      <p:sp>
        <p:nvSpPr>
          <p:cNvPr id="16" name="矩形圖說文字 15"/>
          <p:cNvSpPr/>
          <p:nvPr/>
        </p:nvSpPr>
        <p:spPr>
          <a:xfrm>
            <a:off x="4079776" y="3108510"/>
            <a:ext cx="5616624" cy="1696041"/>
          </a:xfrm>
          <a:prstGeom prst="wedgeRectCallout">
            <a:avLst>
              <a:gd name="adj1" fmla="val -77707"/>
              <a:gd name="adj2" fmla="val -1988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TW" altLang="en-US" sz="1400" b="0" dirty="0">
                <a:solidFill>
                  <a:srgbClr val="FF0000"/>
                </a:solidFill>
              </a:rPr>
              <a:t>案例</a:t>
            </a:r>
            <a:r>
              <a:rPr lang="en-US" altLang="zh-TW" sz="1400" b="0" dirty="0">
                <a:solidFill>
                  <a:srgbClr val="FF0000"/>
                </a:solidFill>
              </a:rPr>
              <a:t>1(</a:t>
            </a:r>
            <a:r>
              <a:rPr lang="zh-TW" altLang="en-US" sz="1400" b="0" dirty="0">
                <a:solidFill>
                  <a:srgbClr val="FF0000"/>
                </a:solidFill>
              </a:rPr>
              <a:t>僅供參考</a:t>
            </a:r>
            <a:r>
              <a:rPr lang="en-US" altLang="zh-TW" sz="1400" b="0" dirty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zh-TW" altLang="en-US" sz="1400" b="0" dirty="0">
                <a:solidFill>
                  <a:srgbClr val="FF0000"/>
                </a:solidFill>
              </a:rPr>
              <a:t>目前國內半導體</a:t>
            </a:r>
            <a:r>
              <a:rPr lang="en-US" altLang="zh-TW" sz="1400" b="0" dirty="0">
                <a:solidFill>
                  <a:srgbClr val="FF0000"/>
                </a:solidFill>
              </a:rPr>
              <a:t>XXX</a:t>
            </a:r>
            <a:r>
              <a:rPr lang="zh-TW" altLang="en-US" sz="1400" b="0" dirty="0">
                <a:solidFill>
                  <a:srgbClr val="FF0000"/>
                </a:solidFill>
              </a:rPr>
              <a:t>零組件生產製造起步比歐</a:t>
            </a:r>
            <a:r>
              <a:rPr lang="en-US" altLang="zh-TW" sz="1400" b="0" dirty="0">
                <a:solidFill>
                  <a:srgbClr val="FF0000"/>
                </a:solidFill>
              </a:rPr>
              <a:t>/</a:t>
            </a:r>
            <a:r>
              <a:rPr lang="zh-TW" altLang="en-US" sz="1400" b="0" dirty="0">
                <a:solidFill>
                  <a:srgbClr val="FF0000"/>
                </a:solidFill>
              </a:rPr>
              <a:t>美</a:t>
            </a:r>
            <a:r>
              <a:rPr lang="en-US" altLang="zh-TW" sz="1400" b="0" dirty="0">
                <a:solidFill>
                  <a:srgbClr val="FF0000"/>
                </a:solidFill>
              </a:rPr>
              <a:t>/</a:t>
            </a:r>
            <a:r>
              <a:rPr lang="zh-TW" altLang="en-US" sz="1400" b="0" dirty="0">
                <a:solidFill>
                  <a:srgbClr val="FF0000"/>
                </a:solidFill>
              </a:rPr>
              <a:t>日廠商較晚，依賴進口，本土技術研發製造僅佔</a:t>
            </a:r>
            <a:r>
              <a:rPr lang="en-US" altLang="zh-TW" sz="1400" b="0" dirty="0">
                <a:solidFill>
                  <a:srgbClr val="FF0000"/>
                </a:solidFill>
              </a:rPr>
              <a:t>N%</a:t>
            </a:r>
            <a:r>
              <a:rPr lang="zh-TW" altLang="en-US" sz="1400" b="0" dirty="0">
                <a:solidFill>
                  <a:srgbClr val="FF0000"/>
                </a:solidFill>
              </a:rPr>
              <a:t>，且性能略低於國際大廠，較難取代國內大廠之採用與信任</a:t>
            </a:r>
            <a:r>
              <a:rPr lang="en-US" altLang="zh-TW" sz="1400" b="0" dirty="0">
                <a:solidFill>
                  <a:srgbClr val="FF0000"/>
                </a:solidFill>
              </a:rPr>
              <a:t>…</a:t>
            </a:r>
            <a:r>
              <a:rPr lang="zh-TW" altLang="en-US" sz="1400" b="0" dirty="0">
                <a:solidFill>
                  <a:srgbClr val="FF0000"/>
                </a:solidFill>
              </a:rPr>
              <a:t>。</a:t>
            </a:r>
            <a:endParaRPr lang="en-US" altLang="zh-TW" sz="1400" b="0" dirty="0">
              <a:solidFill>
                <a:srgbClr val="FF0000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zh-TW" altLang="en-US" sz="1400" b="0" dirty="0">
                <a:solidFill>
                  <a:srgbClr val="FF0000"/>
                </a:solidFill>
              </a:rPr>
              <a:t>案例</a:t>
            </a:r>
            <a:r>
              <a:rPr lang="en-US" altLang="zh-TW" sz="1400" b="0" dirty="0">
                <a:solidFill>
                  <a:srgbClr val="FF0000"/>
                </a:solidFill>
              </a:rPr>
              <a:t>2(</a:t>
            </a:r>
            <a:r>
              <a:rPr lang="zh-TW" altLang="en-US" sz="1400" b="0" dirty="0">
                <a:solidFill>
                  <a:srgbClr val="FF0000"/>
                </a:solidFill>
              </a:rPr>
              <a:t>僅供參考</a:t>
            </a:r>
            <a:r>
              <a:rPr lang="en-US" altLang="zh-TW" sz="1400" b="0" dirty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zh-TW" altLang="en-US" sz="1400" b="0" dirty="0">
                <a:solidFill>
                  <a:srgbClr val="FF0000"/>
                </a:solidFill>
              </a:rPr>
              <a:t>半導體</a:t>
            </a:r>
            <a:r>
              <a:rPr lang="en-US" altLang="zh-TW" sz="1400" b="0" dirty="0">
                <a:solidFill>
                  <a:srgbClr val="FF0000"/>
                </a:solidFill>
              </a:rPr>
              <a:t>XXX</a:t>
            </a:r>
            <a:r>
              <a:rPr lang="zh-TW" altLang="en-US" sz="1400" b="0" dirty="0">
                <a:solidFill>
                  <a:srgbClr val="FF0000"/>
                </a:solidFill>
              </a:rPr>
              <a:t>零組件生產製造面臨瓶頸，須提升工具機的智慧化</a:t>
            </a:r>
            <a:r>
              <a:rPr lang="en-US" altLang="zh-TW" sz="1400" b="0" dirty="0">
                <a:solidFill>
                  <a:srgbClr val="FF0000"/>
                </a:solidFill>
              </a:rPr>
              <a:t>/</a:t>
            </a:r>
            <a:r>
              <a:rPr lang="zh-TW" altLang="en-US" sz="1400" b="0" dirty="0">
                <a:solidFill>
                  <a:srgbClr val="FF0000"/>
                </a:solidFill>
              </a:rPr>
              <a:t>自動化程度，提升生產效率</a:t>
            </a:r>
            <a:r>
              <a:rPr lang="en-US" altLang="zh-TW" sz="1400" b="0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10437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1FFD5C-D17B-413F-9831-504756CC6AB2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3" name="矩形 2"/>
          <p:cNvSpPr/>
          <p:nvPr/>
        </p:nvSpPr>
        <p:spPr>
          <a:xfrm>
            <a:off x="1055440" y="404664"/>
            <a:ext cx="8928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kumimoji="0"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輔導重點</a:t>
            </a:r>
            <a:r>
              <a:rPr kumimoji="0" lang="en-US" altLang="zh-TW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技術條例式說明</a:t>
            </a:r>
            <a:r>
              <a:rPr kumimoji="0" lang="en-US" altLang="zh-TW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kumimoji="0" lang="en-US" altLang="zh-TW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01650" indent="-342900" algn="just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AAA</a:t>
            </a:r>
          </a:p>
          <a:p>
            <a:pPr marL="501650" indent="-342900" algn="just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BBB</a:t>
            </a:r>
          </a:p>
          <a:p>
            <a:pPr marL="501650" indent="-342900" algn="just" defTabSz="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CCC</a:t>
            </a: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0"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-177800" algn="just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endParaRPr kumimoji="0"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圖說文字 16"/>
          <p:cNvSpPr/>
          <p:nvPr/>
        </p:nvSpPr>
        <p:spPr bwMode="auto">
          <a:xfrm>
            <a:off x="2855640" y="1103168"/>
            <a:ext cx="7920880" cy="1835790"/>
          </a:xfrm>
          <a:prstGeom prst="wedgeRectCallout">
            <a:avLst>
              <a:gd name="adj1" fmla="val -58766"/>
              <a:gd name="adj2" fmla="val -4547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zh-TW" altLang="en-US" sz="1400" u="sng" dirty="0">
                <a:solidFill>
                  <a:srgbClr val="0000FF"/>
                </a:solidFill>
                <a:latin typeface="+mj-ea"/>
                <a:ea typeface="+mj-ea"/>
              </a:rPr>
              <a:t>範例</a:t>
            </a:r>
            <a:endParaRPr lang="en-US" altLang="zh-TW" sz="1400" u="sng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228600" indent="-228600" algn="just" eaLnBrk="1" hangingPunct="1">
              <a:buFont typeface="+mj-lt"/>
              <a:buAutoNum type="arabicPeriod"/>
            </a:pPr>
            <a:r>
              <a:rPr lang="zh-TW" altLang="en-US" sz="1400" u="sng" dirty="0">
                <a:solidFill>
                  <a:srgbClr val="0000FF"/>
                </a:solidFill>
                <a:latin typeface="+mj-ea"/>
                <a:ea typeface="+mj-ea"/>
              </a:rPr>
              <a:t>全自動彈性夾取模組技術：</a:t>
            </a:r>
            <a:r>
              <a:rPr lang="zh-TW" altLang="en-US" sz="1400" dirty="0">
                <a:solidFill>
                  <a:srgbClr val="0000FF"/>
                </a:solidFill>
                <a:latin typeface="+mj-ea"/>
                <a:ea typeface="+mj-ea"/>
              </a:rPr>
              <a:t>開發適合複合晶片封裝製程的全自動彈性更換之晶片取出模組。取出模組更換重現精度</a:t>
            </a:r>
            <a:r>
              <a:rPr lang="en-US" altLang="zh-TW" sz="1400" dirty="0">
                <a:solidFill>
                  <a:srgbClr val="0000FF"/>
                </a:solidFill>
                <a:latin typeface="+mj-ea"/>
                <a:ea typeface="+mj-ea"/>
              </a:rPr>
              <a:t> </a:t>
            </a:r>
            <a:r>
              <a:rPr lang="zh-TW" altLang="en-US" sz="1400" dirty="0">
                <a:solidFill>
                  <a:srgbClr val="0000FF"/>
                </a:solidFill>
                <a:latin typeface="+mj-ea"/>
                <a:ea typeface="+mj-ea"/>
              </a:rPr>
              <a:t>≦</a:t>
            </a:r>
            <a:r>
              <a:rPr lang="en-US" altLang="zh-TW" sz="1400" dirty="0">
                <a:solidFill>
                  <a:srgbClr val="0000FF"/>
                </a:solidFill>
                <a:latin typeface="+mj-ea"/>
                <a:ea typeface="+mj-ea"/>
              </a:rPr>
              <a:t> ± 20 um)</a:t>
            </a:r>
            <a:r>
              <a:rPr lang="zh-TW" altLang="en-US" sz="1400" dirty="0">
                <a:solidFill>
                  <a:srgbClr val="0000FF"/>
                </a:solidFill>
                <a:latin typeface="+mj-ea"/>
                <a:ea typeface="+mj-ea"/>
              </a:rPr>
              <a:t>、 載出與載入模組，交換時間</a:t>
            </a:r>
            <a:r>
              <a:rPr lang="en-US" altLang="zh-TW" sz="1400" dirty="0">
                <a:solidFill>
                  <a:srgbClr val="0000FF"/>
                </a:solidFill>
                <a:latin typeface="+mj-ea"/>
                <a:ea typeface="+mj-ea"/>
              </a:rPr>
              <a:t>15sec</a:t>
            </a:r>
            <a:r>
              <a:rPr lang="zh-TW" altLang="en-US" sz="1400" dirty="0">
                <a:solidFill>
                  <a:srgbClr val="0000FF"/>
                </a:solidFill>
                <a:latin typeface="+mj-ea"/>
                <a:ea typeface="+mj-ea"/>
              </a:rPr>
              <a:t>，晶片取出良率：</a:t>
            </a:r>
            <a:r>
              <a:rPr lang="en-US" altLang="zh-TW" sz="1400" dirty="0">
                <a:solidFill>
                  <a:srgbClr val="0000FF"/>
                </a:solidFill>
                <a:latin typeface="+mj-ea"/>
                <a:ea typeface="+mj-ea"/>
              </a:rPr>
              <a:t>99.7%</a:t>
            </a:r>
            <a:r>
              <a:rPr lang="zh-TW" altLang="en-US" sz="1400" dirty="0">
                <a:solidFill>
                  <a:srgbClr val="0000FF"/>
                </a:solidFill>
                <a:latin typeface="+mj-ea"/>
                <a:ea typeface="+mj-ea"/>
              </a:rPr>
              <a:t>。</a:t>
            </a:r>
            <a:endParaRPr lang="en-US" altLang="zh-TW" sz="1400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228600" indent="-228600" algn="just" eaLnBrk="1" hangingPunct="1">
              <a:buFont typeface="+mj-lt"/>
              <a:buAutoNum type="arabicPeriod"/>
            </a:pPr>
            <a:r>
              <a:rPr lang="zh-TW" altLang="en-US" sz="1400" u="sng" dirty="0">
                <a:solidFill>
                  <a:srgbClr val="0000FF"/>
                </a:solidFill>
                <a:latin typeface="+mj-ea"/>
                <a:ea typeface="+mj-ea"/>
              </a:rPr>
              <a:t>智慧化影像資訊技術：</a:t>
            </a:r>
            <a:r>
              <a:rPr lang="zh-TW" altLang="en-US" sz="1400" dirty="0">
                <a:solidFill>
                  <a:srgbClr val="0000FF"/>
                </a:solidFill>
                <a:latin typeface="+mj-ea"/>
                <a:ea typeface="+mj-ea"/>
              </a:rPr>
              <a:t>智慧化學習各種</a:t>
            </a:r>
            <a:r>
              <a:rPr lang="en-US" altLang="zh-TW" sz="1400" dirty="0">
                <a:solidFill>
                  <a:srgbClr val="0000FF"/>
                </a:solidFill>
                <a:latin typeface="+mj-ea"/>
                <a:ea typeface="+mj-ea"/>
              </a:rPr>
              <a:t>MURA</a:t>
            </a:r>
            <a:r>
              <a:rPr lang="zh-TW" altLang="en-US" sz="1400" dirty="0">
                <a:solidFill>
                  <a:srgbClr val="0000FF"/>
                </a:solidFill>
                <a:latin typeface="+mj-ea"/>
                <a:ea typeface="+mj-ea"/>
              </a:rPr>
              <a:t>、汙染物等缺陷提高曝光直通率</a:t>
            </a:r>
            <a:r>
              <a:rPr lang="en-US" altLang="zh-TW" sz="1400" dirty="0">
                <a:solidFill>
                  <a:srgbClr val="0000FF"/>
                </a:solidFill>
                <a:latin typeface="+mj-ea"/>
                <a:ea typeface="+mj-ea"/>
              </a:rPr>
              <a:t>(&gt;95%)</a:t>
            </a:r>
            <a:r>
              <a:rPr lang="zh-TW" altLang="en-US" sz="1400" dirty="0">
                <a:solidFill>
                  <a:srgbClr val="0000FF"/>
                </a:solidFill>
                <a:latin typeface="+mj-ea"/>
                <a:ea typeface="+mj-ea"/>
              </a:rPr>
              <a:t>廠內規格需求，回傳數量、汙染物尺寸、位置及灰階範圍等影像資訊，可與終端廠智慧監控系統相互溝通，影像檢測速度</a:t>
            </a:r>
            <a:r>
              <a:rPr lang="en-US" altLang="zh-TW" sz="1400" dirty="0">
                <a:solidFill>
                  <a:srgbClr val="0000FF"/>
                </a:solidFill>
                <a:latin typeface="+mj-ea"/>
                <a:ea typeface="+mj-ea"/>
              </a:rPr>
              <a:t>(&gt;250mm/s)</a:t>
            </a:r>
            <a:r>
              <a:rPr lang="zh-TW" altLang="en-US" sz="1400" dirty="0">
                <a:solidFill>
                  <a:srgbClr val="0000FF"/>
                </a:solidFill>
                <a:latin typeface="+mj-ea"/>
                <a:ea typeface="+mj-ea"/>
              </a:rPr>
              <a:t>。</a:t>
            </a:r>
            <a:endParaRPr lang="en-US" altLang="zh-TW" sz="1400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228600" indent="-228600" algn="just" eaLnBrk="1" hangingPunct="1">
              <a:buFont typeface="+mj-lt"/>
              <a:buAutoNum type="arabicPeriod"/>
            </a:pPr>
            <a:r>
              <a:rPr lang="zh-TW" altLang="en-US" sz="1400" u="sng" dirty="0">
                <a:solidFill>
                  <a:srgbClr val="0000FF"/>
                </a:solidFill>
                <a:latin typeface="+mj-ea"/>
                <a:ea typeface="+mj-ea"/>
              </a:rPr>
              <a:t>導入高速旋轉塗佈製程腔：</a:t>
            </a:r>
            <a:r>
              <a:rPr lang="zh-TW" altLang="en-US" sz="1400" dirty="0">
                <a:solidFill>
                  <a:srgbClr val="0000FF"/>
                </a:solidFill>
                <a:latin typeface="+mj-ea"/>
                <a:ea typeface="+mj-ea"/>
              </a:rPr>
              <a:t>具晶背保護效果達</a:t>
            </a:r>
            <a:r>
              <a:rPr lang="en-US" altLang="zh-TW" sz="1400" dirty="0">
                <a:solidFill>
                  <a:srgbClr val="0000FF"/>
                </a:solidFill>
                <a:latin typeface="+mj-ea"/>
                <a:ea typeface="+mj-ea"/>
              </a:rPr>
              <a:t>98%</a:t>
            </a:r>
            <a:r>
              <a:rPr lang="zh-TW" altLang="en-US" sz="1400" dirty="0">
                <a:solidFill>
                  <a:srgbClr val="0000FF"/>
                </a:solidFill>
                <a:latin typeface="+mj-ea"/>
                <a:ea typeface="+mj-ea"/>
              </a:rPr>
              <a:t>與化學液回收功能，回收率達</a:t>
            </a:r>
            <a:r>
              <a:rPr lang="en-US" altLang="zh-TW" sz="1400" dirty="0">
                <a:solidFill>
                  <a:srgbClr val="0000FF"/>
                </a:solidFill>
                <a:latin typeface="+mj-ea"/>
                <a:ea typeface="+mj-ea"/>
              </a:rPr>
              <a:t>30%</a:t>
            </a:r>
            <a:r>
              <a:rPr lang="zh-TW" altLang="en-US" sz="1400" dirty="0">
                <a:solidFill>
                  <a:srgbClr val="0000FF"/>
                </a:solidFill>
                <a:latin typeface="+mj-ea"/>
                <a:ea typeface="+mj-ea"/>
              </a:rPr>
              <a:t>以上。</a:t>
            </a:r>
            <a:endParaRPr lang="en-US" altLang="zh-TW" sz="1400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228600" indent="-228600" algn="just" eaLnBrk="1" hangingPunct="1">
              <a:buFont typeface="+mj-lt"/>
              <a:buAutoNum type="arabicPeriod"/>
            </a:pPr>
            <a:r>
              <a:rPr lang="zh-TW" altLang="en-US" sz="1400" u="sng" dirty="0">
                <a:solidFill>
                  <a:srgbClr val="0000FF"/>
                </a:solidFill>
                <a:latin typeface="+mj-ea"/>
                <a:ea typeface="+mj-ea"/>
              </a:rPr>
              <a:t>多區加熱設計技術：</a:t>
            </a:r>
            <a:r>
              <a:rPr lang="zh-TW" altLang="en-US" sz="1400" dirty="0">
                <a:solidFill>
                  <a:srgbClr val="0000FF"/>
                </a:solidFill>
                <a:latin typeface="+mj-ea"/>
                <a:ea typeface="+mj-ea"/>
              </a:rPr>
              <a:t>彈性</a:t>
            </a:r>
            <a:r>
              <a:rPr lang="en-US" altLang="zh-TW" sz="1400" dirty="0">
                <a:solidFill>
                  <a:srgbClr val="0000FF"/>
                </a:solidFill>
                <a:latin typeface="+mj-ea"/>
                <a:ea typeface="+mj-ea"/>
              </a:rPr>
              <a:t>mask</a:t>
            </a:r>
            <a:r>
              <a:rPr lang="zh-TW" altLang="en-US" sz="1400" dirty="0">
                <a:solidFill>
                  <a:srgbClr val="0000FF"/>
                </a:solidFill>
                <a:latin typeface="+mj-ea"/>
                <a:ea typeface="+mj-ea"/>
              </a:rPr>
              <a:t>設計可分</a:t>
            </a:r>
            <a:r>
              <a:rPr lang="en-US" altLang="zh-TW" sz="1400" dirty="0">
                <a:solidFill>
                  <a:srgbClr val="0000FF"/>
                </a:solidFill>
                <a:latin typeface="+mj-ea"/>
                <a:ea typeface="+mj-ea"/>
              </a:rPr>
              <a:t>6</a:t>
            </a:r>
            <a:r>
              <a:rPr lang="zh-TW" altLang="en-US" sz="1400" dirty="0">
                <a:solidFill>
                  <a:srgbClr val="0000FF"/>
                </a:solidFill>
                <a:latin typeface="+mj-ea"/>
                <a:ea typeface="+mj-ea"/>
              </a:rPr>
              <a:t>區加熱，達到晶圓溫度</a:t>
            </a:r>
            <a:r>
              <a:rPr lang="en-US" altLang="zh-TW" sz="1400" dirty="0">
                <a:solidFill>
                  <a:srgbClr val="0000FF"/>
                </a:solidFill>
                <a:latin typeface="+mj-ea"/>
                <a:ea typeface="+mj-ea"/>
              </a:rPr>
              <a:t>1050±2℃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0FFE730-378E-436B-90BC-9ADE07089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058013"/>
              </p:ext>
            </p:extLst>
          </p:nvPr>
        </p:nvGraphicFramePr>
        <p:xfrm>
          <a:off x="1271464" y="3216294"/>
          <a:ext cx="8818562" cy="2026920"/>
        </p:xfrm>
        <a:graphic>
          <a:graphicData uri="http://schemas.openxmlformats.org/drawingml/2006/table">
            <a:tbl>
              <a:tblPr/>
              <a:tblGrid>
                <a:gridCol w="414474">
                  <a:extLst>
                    <a:ext uri="{9D8B030D-6E8A-4147-A177-3AD203B41FA5}">
                      <a16:colId xmlns:a16="http://schemas.microsoft.com/office/drawing/2014/main" val="4285643322"/>
                    </a:ext>
                  </a:extLst>
                </a:gridCol>
                <a:gridCol w="2449796">
                  <a:extLst>
                    <a:ext uri="{9D8B030D-6E8A-4147-A177-3AD203B41FA5}">
                      <a16:colId xmlns:a16="http://schemas.microsoft.com/office/drawing/2014/main" val="2728704994"/>
                    </a:ext>
                  </a:extLst>
                </a:gridCol>
                <a:gridCol w="2449796">
                  <a:extLst>
                    <a:ext uri="{9D8B030D-6E8A-4147-A177-3AD203B41FA5}">
                      <a16:colId xmlns:a16="http://schemas.microsoft.com/office/drawing/2014/main" val="3533367234"/>
                    </a:ext>
                  </a:extLst>
                </a:gridCol>
                <a:gridCol w="3504496">
                  <a:extLst>
                    <a:ext uri="{9D8B030D-6E8A-4147-A177-3AD203B41FA5}">
                      <a16:colId xmlns:a16="http://schemas.microsoft.com/office/drawing/2014/main" val="1032637505"/>
                    </a:ext>
                  </a:extLst>
                </a:gridCol>
              </a:tblGrid>
              <a:tr h="342900">
                <a:tc gridSpan="3">
                  <a:txBody>
                    <a:bodyPr/>
                    <a:lstStyle/>
                    <a:p>
                      <a:pPr marL="304800" algn="ctr"/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產品規格</a:t>
                      </a:r>
                      <a:endParaRPr lang="zh-TW" sz="12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04800" algn="ctr"/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關鍵技術</a:t>
                      </a:r>
                      <a:endParaRPr lang="zh-TW" sz="12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</a:endParaRPr>
                    </a:p>
                    <a:p>
                      <a:pPr marL="304800" algn="ctr"/>
                      <a:r>
                        <a:rPr lang="en-US" sz="1400" kern="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與目前使用規格之</a:t>
                      </a:r>
                      <a:r>
                        <a:rPr lang="zh-TW" sz="1400" b="1" kern="1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技術比較</a:t>
                      </a:r>
                      <a:r>
                        <a:rPr lang="en-US" altLang="zh-TW" sz="1400" b="1" kern="1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1400" b="1" kern="1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差異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)</a:t>
                      </a:r>
                      <a:endParaRPr lang="zh-TW" sz="12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59479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endParaRPr lang="zh-TW" sz="1000" dirty="0">
                        <a:effectLst/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目前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業界常用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規格</a:t>
                      </a:r>
                      <a:endParaRPr lang="zh-TW" sz="12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開發規格</a:t>
                      </a:r>
                      <a:endParaRPr lang="zh-TW" sz="12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048009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244475" indent="-249238" algn="ctr"/>
                      <a:r>
                        <a:rPr lang="en-US" altLang="zh-TW" sz="1400" b="1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Wingdings" panose="05000000000000000000" pitchFamily="2" charset="2"/>
                        <a:buChar char=""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12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"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12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zh-TW" altLang="en-US" sz="1200" kern="100" dirty="0">
                          <a:effectLst/>
                          <a:latin typeface="+mj-ea"/>
                          <a:ea typeface="+mj-ea"/>
                        </a:rPr>
                        <a:t>◆</a:t>
                      </a:r>
                      <a:endParaRPr lang="en-US" altLang="zh-TW" sz="12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93535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244475" indent="-249238" algn="ctr"/>
                      <a:r>
                        <a:rPr lang="en-US" altLang="zh-TW" sz="1400" b="1" kern="100" dirty="0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Wingdings" panose="05000000000000000000" pitchFamily="2" charset="2"/>
                        <a:buChar char=""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12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"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12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zh-TW" altLang="en-US" sz="1200" kern="100" dirty="0">
                          <a:effectLst/>
                          <a:latin typeface="+mj-ea"/>
                          <a:ea typeface="+mj-ea"/>
                        </a:rPr>
                        <a:t>◆</a:t>
                      </a:r>
                      <a:endParaRPr lang="en-US" altLang="zh-TW" sz="12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631827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244475" indent="-249238" algn="ctr"/>
                      <a:r>
                        <a:rPr lang="en-US" altLang="zh-TW" sz="1400" b="1" kern="100" dirty="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Wingdings" panose="05000000000000000000" pitchFamily="2" charset="2"/>
                        <a:buChar char=""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12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"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12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zh-TW" altLang="en-US" sz="1200" kern="100" dirty="0">
                          <a:effectLst/>
                          <a:latin typeface="+mj-ea"/>
                          <a:ea typeface="+mj-ea"/>
                        </a:rPr>
                        <a:t>◆</a:t>
                      </a:r>
                      <a:endParaRPr lang="en-US" altLang="zh-TW" sz="12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276724"/>
                  </a:ext>
                </a:extLst>
              </a:tr>
            </a:tbl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33C53A1C-8E0A-4751-9966-96C95BA406C0}"/>
              </a:ext>
            </a:extLst>
          </p:cNvPr>
          <p:cNvSpPr txBox="1"/>
          <p:nvPr/>
        </p:nvSpPr>
        <p:spPr>
          <a:xfrm>
            <a:off x="7392144" y="605754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0000FF"/>
                </a:solidFill>
                <a:latin typeface="+mn-ea"/>
                <a:ea typeface="+mn-ea"/>
              </a:rPr>
              <a:t>本提案聯絡窗口</a:t>
            </a:r>
            <a:endParaRPr lang="en-US" altLang="zh-TW" sz="1400" dirty="0">
              <a:solidFill>
                <a:srgbClr val="0000FF"/>
              </a:solidFill>
              <a:latin typeface="+mn-ea"/>
              <a:ea typeface="+mn-ea"/>
            </a:endParaRPr>
          </a:p>
          <a:p>
            <a:r>
              <a:rPr lang="zh-TW" altLang="en-US" sz="1400" dirty="0">
                <a:solidFill>
                  <a:srgbClr val="0000FF"/>
                </a:solidFill>
                <a:latin typeface="+mn-ea"/>
                <a:ea typeface="+mn-ea"/>
              </a:rPr>
              <a:t>姓名</a:t>
            </a:r>
            <a:r>
              <a:rPr lang="en-US" altLang="zh-TW" sz="1400" dirty="0">
                <a:solidFill>
                  <a:srgbClr val="0000FF"/>
                </a:solidFill>
                <a:latin typeface="+mn-ea"/>
                <a:ea typeface="+mn-ea"/>
              </a:rPr>
              <a:t>:</a:t>
            </a:r>
            <a:r>
              <a:rPr lang="zh-TW" altLang="en-US" sz="1400" dirty="0">
                <a:solidFill>
                  <a:srgbClr val="0000FF"/>
                </a:solidFill>
                <a:latin typeface="+mn-ea"/>
                <a:ea typeface="+mn-ea"/>
              </a:rPr>
              <a:t>                 職稱</a:t>
            </a:r>
            <a:r>
              <a:rPr lang="en-US" altLang="zh-TW" sz="1400" dirty="0">
                <a:solidFill>
                  <a:srgbClr val="0000FF"/>
                </a:solidFill>
                <a:latin typeface="+mn-ea"/>
                <a:ea typeface="+mn-ea"/>
              </a:rPr>
              <a:t>:</a:t>
            </a:r>
            <a:r>
              <a:rPr lang="zh-TW" altLang="en-US" sz="1400" dirty="0">
                <a:solidFill>
                  <a:srgbClr val="0000FF"/>
                </a:solidFill>
                <a:latin typeface="+mn-ea"/>
                <a:ea typeface="+mn-ea"/>
              </a:rPr>
              <a:t>                 電話</a:t>
            </a:r>
            <a:r>
              <a:rPr lang="en-US" altLang="zh-TW" sz="1400" dirty="0">
                <a:solidFill>
                  <a:srgbClr val="0000FF"/>
                </a:solidFill>
                <a:latin typeface="+mn-ea"/>
                <a:ea typeface="+mn-ea"/>
              </a:rPr>
              <a:t>(</a:t>
            </a:r>
            <a:r>
              <a:rPr lang="zh-TW" altLang="en-US" sz="1400" dirty="0">
                <a:solidFill>
                  <a:srgbClr val="0000FF"/>
                </a:solidFill>
                <a:latin typeface="+mn-ea"/>
                <a:ea typeface="+mn-ea"/>
              </a:rPr>
              <a:t>分機</a:t>
            </a:r>
            <a:r>
              <a:rPr lang="en-US" altLang="zh-TW" sz="1400" dirty="0">
                <a:solidFill>
                  <a:srgbClr val="0000FF"/>
                </a:solidFill>
                <a:latin typeface="+mn-ea"/>
                <a:ea typeface="+mn-ea"/>
              </a:rPr>
              <a:t>):</a:t>
            </a:r>
            <a:endParaRPr lang="zh-TW" altLang="en-US" sz="1400" dirty="0">
              <a:solidFill>
                <a:srgbClr val="0000FF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97130011"/>
      </p:ext>
    </p:extLst>
  </p:cSld>
  <p:clrMapOvr>
    <a:masterClrMapping/>
  </p:clrMapOvr>
</p:sld>
</file>

<file path=ppt/theme/theme1.xml><?xml version="1.0" encoding="utf-8"?>
<a:theme xmlns:a="http://schemas.openxmlformats.org/drawingml/2006/main" name="簡報內頁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8612</TotalTime>
  <Words>716</Words>
  <Application>Microsoft Office PowerPoint</Application>
  <PresentationFormat>寬螢幕</PresentationFormat>
  <Paragraphs>60</Paragraphs>
  <Slides>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微軟正黑體</vt:lpstr>
      <vt:lpstr>Arial</vt:lpstr>
      <vt:lpstr>Times New Roman</vt:lpstr>
      <vt:lpstr>Wingdings</vt:lpstr>
      <vt:lpstr>簡報內頁</vt:lpstr>
      <vt:lpstr>115年度「電子暨半導體設備標竿計畫」 計畫名稱：○○○○○○○○○○開發(計畫名稱請不要多寫”計畫”兩字)              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楊庭鈞</cp:lastModifiedBy>
  <cp:revision>479</cp:revision>
  <cp:lastPrinted>2024-12-11T01:59:02Z</cp:lastPrinted>
  <dcterms:created xsi:type="dcterms:W3CDTF">2000-07-24T16:43:24Z</dcterms:created>
  <dcterms:modified xsi:type="dcterms:W3CDTF">2025-12-03T05:33:12Z</dcterms:modified>
</cp:coreProperties>
</file>